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41"/>
  </p:notesMasterIdLst>
  <p:sldIdLst>
    <p:sldId id="302" r:id="rId3"/>
    <p:sldId id="301" r:id="rId4"/>
    <p:sldId id="258" r:id="rId5"/>
    <p:sldId id="293" r:id="rId6"/>
    <p:sldId id="260" r:id="rId7"/>
    <p:sldId id="291" r:id="rId8"/>
    <p:sldId id="292" r:id="rId9"/>
    <p:sldId id="263" r:id="rId10"/>
    <p:sldId id="264" r:id="rId11"/>
    <p:sldId id="265" r:id="rId12"/>
    <p:sldId id="262" r:id="rId13"/>
    <p:sldId id="288" r:id="rId14"/>
    <p:sldId id="289" r:id="rId15"/>
    <p:sldId id="290" r:id="rId16"/>
    <p:sldId id="269" r:id="rId17"/>
    <p:sldId id="268" r:id="rId18"/>
    <p:sldId id="296" r:id="rId19"/>
    <p:sldId id="298" r:id="rId20"/>
    <p:sldId id="271" r:id="rId21"/>
    <p:sldId id="270" r:id="rId22"/>
    <p:sldId id="303" r:id="rId23"/>
    <p:sldId id="272" r:id="rId24"/>
    <p:sldId id="274" r:id="rId25"/>
    <p:sldId id="275" r:id="rId26"/>
    <p:sldId id="259" r:id="rId27"/>
    <p:sldId id="261" r:id="rId28"/>
    <p:sldId id="284" r:id="rId29"/>
    <p:sldId id="266" r:id="rId30"/>
    <p:sldId id="294" r:id="rId31"/>
    <p:sldId id="295" r:id="rId32"/>
    <p:sldId id="297" r:id="rId33"/>
    <p:sldId id="276" r:id="rId34"/>
    <p:sldId id="277" r:id="rId35"/>
    <p:sldId id="278" r:id="rId36"/>
    <p:sldId id="279" r:id="rId37"/>
    <p:sldId id="280" r:id="rId38"/>
    <p:sldId id="281" r:id="rId39"/>
    <p:sldId id="282"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Maven Pro" pitchFamily="2" charset="77"/>
      <p:regular r:id="rId48"/>
      <p:bold r:id="rId49"/>
    </p:embeddedFont>
    <p:embeddedFont>
      <p:font typeface="Nunito" pitchFamily="2" charset="77"/>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9"/>
  </p:normalViewPr>
  <p:slideViewPr>
    <p:cSldViewPr snapToGrid="0">
      <p:cViewPr>
        <p:scale>
          <a:sx n="82" d="100"/>
          <a:sy n="82" d="100"/>
        </p:scale>
        <p:origin x="1280" y="11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sz="1200" dirty="0">
              <a:latin typeface="Times New Roman"/>
              <a:ea typeface="Times New Roman"/>
              <a:cs typeface="Times New Roman"/>
              <a:sym typeface="Times New Roman"/>
            </a:endParaRPr>
          </a:p>
          <a:p>
            <a:pPr marL="0" lvl="0" indent="0" algn="l" rtl="0">
              <a:spcBef>
                <a:spcPts val="0"/>
              </a:spcBef>
              <a:spcAft>
                <a:spcPts val="0"/>
              </a:spcAft>
              <a:buNone/>
            </a:pPr>
            <a:r>
              <a:rPr lang="en" sz="1200" dirty="0">
                <a:latin typeface="Times New Roman"/>
                <a:ea typeface="Times New Roman"/>
                <a:cs typeface="Times New Roman"/>
                <a:sym typeface="Times New Roman"/>
              </a:rPr>
              <a:t>We define electricity intensity as electricity demand per person or dollar of economic activity. We argue that falling electricity intensity is driven largely by increased energy efficiency. Increases in efficiency across industrial, commercial and household sectors have arrested the growth in electricity consumption.</a:t>
            </a:r>
            <a:endParaRPr dirty="0"/>
          </a:p>
        </p:txBody>
      </p:sp>
    </p:spTree>
    <p:extLst>
      <p:ext uri="{BB962C8B-B14F-4D97-AF65-F5344CB8AC3E}">
        <p14:creationId xmlns:p14="http://schemas.microsoft.com/office/powerpoint/2010/main" val="1123991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6d17b04af6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6d17b04af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What’s happening in 37203?</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cccee38c3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cccee38c3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t>
            </a:r>
            <a:r>
              <a:rPr lang="en" dirty="0"/>
              <a:t>y focus from here is the residential customer</a:t>
            </a:r>
          </a:p>
          <a:p>
            <a:pPr marL="0" lvl="0" indent="0" algn="l" rtl="0">
              <a:spcBef>
                <a:spcPts val="0"/>
              </a:spcBef>
              <a:spcAft>
                <a:spcPts val="0"/>
              </a:spcAft>
              <a:buNone/>
            </a:pPr>
            <a:r>
              <a:rPr lang="en" dirty="0"/>
              <a:t>March and Oct- mild weather</a:t>
            </a:r>
          </a:p>
          <a:p>
            <a:pPr marL="0" lvl="0" indent="0" algn="l" rtl="0">
              <a:spcBef>
                <a:spcPts val="0"/>
              </a:spcBef>
              <a:spcAft>
                <a:spcPts val="0"/>
              </a:spcAft>
              <a:buNone/>
            </a:pPr>
            <a:r>
              <a:rPr lang="en" dirty="0"/>
              <a:t>Decline in average energy consumption</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cccee38c3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cccee38c3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compared</a:t>
            </a:r>
            <a:r>
              <a:rPr lang="en" dirty="0"/>
              <a:t> to the commercial customer the trend seems to be the same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29179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cccee38c3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cccee38c3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t>
            </a:r>
            <a:r>
              <a:rPr lang="en" dirty="0" err="1"/>
              <a:t>ased</a:t>
            </a:r>
            <a:r>
              <a:rPr lang="en" dirty="0"/>
              <a:t> on the pattern before, it seems like the energy consumption coincides w</a:t>
            </a:r>
            <a:r>
              <a:rPr lang="en-US" dirty="0"/>
              <a:t>it</a:t>
            </a:r>
            <a:r>
              <a:rPr lang="en" dirty="0"/>
              <a:t>h the warmer weather</a:t>
            </a:r>
          </a:p>
          <a:p>
            <a:pPr marL="0" lvl="0" indent="0" algn="l" rtl="0">
              <a:spcBef>
                <a:spcPts val="0"/>
              </a:spcBef>
              <a:spcAft>
                <a:spcPts val="0"/>
              </a:spcAft>
              <a:buNone/>
            </a:pPr>
            <a:r>
              <a:rPr lang="en" dirty="0"/>
              <a:t>Now that we know that the weather could be a factor, I explored other possible influencers to high energy consumption</a:t>
            </a:r>
            <a:endParaRPr dirty="0"/>
          </a:p>
        </p:txBody>
      </p:sp>
    </p:spTree>
    <p:extLst>
      <p:ext uri="{BB962C8B-B14F-4D97-AF65-F5344CB8AC3E}">
        <p14:creationId xmlns:p14="http://schemas.microsoft.com/office/powerpoint/2010/main" val="1122993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cccee38c3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cccee38c3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 finding has shown these variables to have impact on economic and demographic factors</a:t>
            </a:r>
          </a:p>
          <a:p>
            <a:pPr marL="0" lvl="0" indent="0" algn="l" rtl="0">
              <a:spcBef>
                <a:spcPts val="0"/>
              </a:spcBef>
              <a:spcAft>
                <a:spcPts val="0"/>
              </a:spcAft>
              <a:buNone/>
            </a:pPr>
            <a:r>
              <a:rPr lang="en-US" dirty="0"/>
              <a:t>No correlation </a:t>
            </a:r>
          </a:p>
          <a:p>
            <a:pPr marL="0" lvl="0" indent="0" algn="l" rtl="0">
              <a:spcBef>
                <a:spcPts val="0"/>
              </a:spcBef>
              <a:spcAft>
                <a:spcPts val="0"/>
              </a:spcAft>
              <a:buNone/>
            </a:pPr>
            <a:r>
              <a:rPr lang="en-US" dirty="0"/>
              <a:t>visuals on appendix</a:t>
            </a:r>
            <a:endParaRPr dirty="0"/>
          </a:p>
        </p:txBody>
      </p:sp>
    </p:spTree>
    <p:extLst>
      <p:ext uri="{BB962C8B-B14F-4D97-AF65-F5344CB8AC3E}">
        <p14:creationId xmlns:p14="http://schemas.microsoft.com/office/powerpoint/2010/main" val="294399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d17b04af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6d17b04af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found the zip code to be aggregated and in proximity to each other</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6d17b04af6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6d17b04af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Locate energy consumption to  zip code proximity</a:t>
            </a:r>
          </a:p>
          <a:p>
            <a:pPr marL="0" lvl="0" indent="0" algn="l" rtl="0">
              <a:spcBef>
                <a:spcPts val="0"/>
              </a:spcBef>
              <a:spcAft>
                <a:spcPts val="0"/>
              </a:spcAft>
              <a:buNone/>
            </a:pPr>
            <a:r>
              <a:rPr lang="en-US" dirty="0"/>
              <a:t>Nothing standing out!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6d17b04af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6d17b04af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706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d17b04af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6d17b04af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120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d17b04af6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d17b04af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d17b04af6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d17b04af6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fontAlgn="base"/>
            <a:r>
              <a:rPr lang="en-US" sz="1100" b="1" i="0" u="none" strike="noStrike" cap="none">
                <a:solidFill>
                  <a:srgbClr val="000000"/>
                </a:solidFill>
                <a:effectLst/>
                <a:latin typeface="Arial"/>
                <a:ea typeface="Arial"/>
                <a:cs typeface="Arial"/>
                <a:sym typeface="Arial"/>
              </a:rPr>
              <a:t>1922</a:t>
            </a:r>
            <a:r>
              <a:rPr lang="en-US" sz="1100" b="0" i="0" u="none" strike="noStrike" cap="none">
                <a:solidFill>
                  <a:srgbClr val="000000"/>
                </a:solidFill>
                <a:effectLst/>
                <a:latin typeface="Arial"/>
                <a:ea typeface="Arial"/>
                <a:cs typeface="Arial"/>
                <a:sym typeface="Arial"/>
              </a:rPr>
              <a:t> - Nashville's street car company merges into a new entity called the Tennessee Electric Power Co. (TEPCO).</a:t>
            </a:r>
          </a:p>
          <a:p>
            <a:pPr fontAlgn="base"/>
            <a:r>
              <a:rPr lang="en-US" sz="1100" b="1" i="0" u="none" strike="noStrike" cap="none">
                <a:solidFill>
                  <a:srgbClr val="000000"/>
                </a:solidFill>
                <a:effectLst/>
                <a:latin typeface="Arial"/>
                <a:ea typeface="Arial"/>
                <a:cs typeface="Arial"/>
                <a:sym typeface="Arial"/>
              </a:rPr>
              <a:t>1938</a:t>
            </a:r>
            <a:r>
              <a:rPr lang="en-US" sz="1100" b="0" i="0" u="none" strike="noStrike" cap="none">
                <a:solidFill>
                  <a:srgbClr val="000000"/>
                </a:solidFill>
                <a:effectLst/>
                <a:latin typeface="Arial"/>
                <a:ea typeface="Arial"/>
                <a:cs typeface="Arial"/>
                <a:sym typeface="Arial"/>
              </a:rPr>
              <a:t> - TEPCO sues the Tennessee Valley Authority for trying to sell power in Nashville.</a:t>
            </a:r>
          </a:p>
          <a:p>
            <a:pPr fontAlgn="base"/>
            <a:r>
              <a:rPr lang="en-US" sz="1100" b="1" i="0" u="none" strike="noStrike" cap="none">
                <a:solidFill>
                  <a:srgbClr val="000000"/>
                </a:solidFill>
                <a:effectLst/>
                <a:latin typeface="Arial"/>
                <a:ea typeface="Arial"/>
                <a:cs typeface="Arial"/>
                <a:sym typeface="Arial"/>
              </a:rPr>
              <a:t>1939</a:t>
            </a:r>
            <a:r>
              <a:rPr lang="en-US" sz="1100" b="0" i="0" u="none" strike="noStrike" cap="none">
                <a:solidFill>
                  <a:srgbClr val="000000"/>
                </a:solidFill>
                <a:effectLst/>
                <a:latin typeface="Arial"/>
                <a:ea typeface="Arial"/>
                <a:cs typeface="Arial"/>
                <a:sym typeface="Arial"/>
              </a:rPr>
              <a:t> - TVA wins the lawsuit and buys TEPCO for $79 million. Five-hundred employees of TEPCO become employees of the newly created Nashville Electric Service.</a:t>
            </a:r>
          </a:p>
          <a:p>
            <a:pPr fontAlgn="base"/>
            <a:r>
              <a:rPr lang="en-US" sz="1100" b="1" i="0" u="none" strike="noStrike" cap="none">
                <a:solidFill>
                  <a:srgbClr val="000000"/>
                </a:solidFill>
                <a:effectLst/>
                <a:latin typeface="Arial"/>
                <a:ea typeface="Arial"/>
                <a:cs typeface="Arial"/>
                <a:sym typeface="Arial"/>
              </a:rPr>
              <a:t>1950</a:t>
            </a:r>
            <a:r>
              <a:rPr lang="en-US" sz="1100" b="0" i="0" u="none" strike="noStrike" cap="none">
                <a:solidFill>
                  <a:srgbClr val="000000"/>
                </a:solidFill>
                <a:effectLst/>
                <a:latin typeface="Arial"/>
                <a:ea typeface="Arial"/>
                <a:cs typeface="Arial"/>
                <a:sym typeface="Arial"/>
              </a:rPr>
              <a:t> - Construction begins on NES' headquarters at Church Street and 13th Avenue.</a:t>
            </a:r>
          </a:p>
          <a:p>
            <a:pPr fontAlgn="base"/>
            <a:endParaRPr lang="en-US"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283296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6d17b04af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6d17b04af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6d17b04af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6d17b04af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155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6d17b04af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6d17b04af6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6d17b04af6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6d17b04af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6d17b04af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6d17b04af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763793ba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763793ba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It would have been interesting to see residential homes broken into different square footage and how each consumes energy.</a:t>
            </a:r>
          </a:p>
          <a:p>
            <a:pPr marL="0" lvl="0" indent="0" algn="l" rtl="0">
              <a:spcBef>
                <a:spcPts val="0"/>
              </a:spcBef>
              <a:spcAft>
                <a:spcPts val="0"/>
              </a:spcAft>
              <a:buNone/>
            </a:pPr>
            <a:endParaRPr/>
          </a:p>
        </p:txBody>
      </p:sp>
    </p:spTree>
    <p:extLst>
      <p:ext uri="{BB962C8B-B14F-4D97-AF65-F5344CB8AC3E}">
        <p14:creationId xmlns:p14="http://schemas.microsoft.com/office/powerpoint/2010/main" val="1046952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6cccee38c3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6cccee38c3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Highest year being 2012, there is a decline trend lowest in 2019 as per the updated dataset on </a:t>
            </a:r>
            <a:r>
              <a:rPr lang="en" sz="850">
                <a:solidFill>
                  <a:srgbClr val="2F2F2F"/>
                </a:solidFill>
                <a:highlight>
                  <a:srgbClr val="FFFFFF"/>
                </a:highlight>
              </a:rPr>
              <a:t>December 20, 2019</a:t>
            </a:r>
            <a:endParaRPr/>
          </a:p>
        </p:txBody>
      </p:sp>
    </p:spTree>
    <p:extLst>
      <p:ext uri="{BB962C8B-B14F-4D97-AF65-F5344CB8AC3E}">
        <p14:creationId xmlns:p14="http://schemas.microsoft.com/office/powerpoint/2010/main" val="2474698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6cccee38c3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6cccee38c3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Highest year being 2012, there is a decline trend lowest in 2019 as per the updated dataset on </a:t>
            </a:r>
            <a:r>
              <a:rPr lang="en" sz="850">
                <a:solidFill>
                  <a:srgbClr val="2F2F2F"/>
                </a:solidFill>
                <a:highlight>
                  <a:srgbClr val="FFFFFF"/>
                </a:highlight>
              </a:rPr>
              <a:t>December 20, 2019</a:t>
            </a:r>
            <a:endParaRPr/>
          </a:p>
        </p:txBody>
      </p:sp>
    </p:spTree>
    <p:extLst>
      <p:ext uri="{BB962C8B-B14F-4D97-AF65-F5344CB8AC3E}">
        <p14:creationId xmlns:p14="http://schemas.microsoft.com/office/powerpoint/2010/main" val="2899746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6d17b04af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6d17b04af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333333"/>
                </a:solidFill>
                <a:highlight>
                  <a:srgbClr val="FFFFFF"/>
                </a:highlight>
              </a:rPr>
              <a:t>Average annual electricity consumption for a U.S. residential utility customer was 10,972 kilowatthours (kWh), an average of about 914 kWh per month. Tennessee had the highest annual electricity consumption at 15,394 kWh per residential customer as per U.S. Energy information administration.</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02696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cccee38c3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cccee38c3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Decline in average energy consumption</a:t>
            </a:r>
            <a:endParaRPr/>
          </a:p>
        </p:txBody>
      </p:sp>
    </p:spTree>
    <p:extLst>
      <p:ext uri="{BB962C8B-B14F-4D97-AF65-F5344CB8AC3E}">
        <p14:creationId xmlns:p14="http://schemas.microsoft.com/office/powerpoint/2010/main" val="3326898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6d17b04af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6d17b04af6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NES will visit your property to design a lighting plan tailored to your needs</a:t>
            </a:r>
            <a:endParaRPr lang="en" sz="1600"/>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cccee38c3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cccee38c3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Decline in average energy consumption</a:t>
            </a:r>
            <a:endParaRPr/>
          </a:p>
        </p:txBody>
      </p:sp>
    </p:spTree>
    <p:extLst>
      <p:ext uri="{BB962C8B-B14F-4D97-AF65-F5344CB8AC3E}">
        <p14:creationId xmlns:p14="http://schemas.microsoft.com/office/powerpoint/2010/main" val="3399140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cccee38c3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cccee38c3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Decline in average energy consumption</a:t>
            </a:r>
            <a:endParaRPr/>
          </a:p>
        </p:txBody>
      </p:sp>
    </p:spTree>
    <p:extLst>
      <p:ext uri="{BB962C8B-B14F-4D97-AF65-F5344CB8AC3E}">
        <p14:creationId xmlns:p14="http://schemas.microsoft.com/office/powerpoint/2010/main" val="1515426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d17b04af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6d17b04af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SD error bars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d17b04af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d17b04af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plot could be better </a:t>
            </a:r>
            <a:endParaRPr/>
          </a:p>
          <a:p>
            <a:pPr marL="0" lvl="0" indent="0" algn="l" rtl="0">
              <a:spcBef>
                <a:spcPts val="0"/>
              </a:spcBef>
              <a:spcAft>
                <a:spcPts val="0"/>
              </a:spcAft>
              <a:buNone/>
            </a:pPr>
            <a:r>
              <a:rPr lang="en"/>
              <a:t>Annual avg of each zip code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6d17b04af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6d17b04af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d17b04af6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d17b04af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Permits issued between 2015</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6cccee38c3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6cccee38c3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6d17b04a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6d17b04a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2012/2018 comparison graph</a:t>
            </a:r>
            <a:endParaRPr/>
          </a:p>
          <a:p>
            <a:pPr marL="0" lvl="0" indent="0" algn="l" rtl="0">
              <a:spcBef>
                <a:spcPts val="0"/>
              </a:spcBef>
              <a:spcAft>
                <a:spcPts val="0"/>
              </a:spcAft>
              <a:buNone/>
            </a:pPr>
            <a:r>
              <a:rPr lang="en" sz="1050">
                <a:solidFill>
                  <a:srgbClr val="333333"/>
                </a:solidFill>
                <a:highlight>
                  <a:srgbClr val="FFFFFF"/>
                </a:highlight>
              </a:rPr>
              <a:t>Average annual electricity consumption for a U.S. residential utility customer was 10,972 kilowatthours (kWh), an average of about 914 kWh per month. Tennessee had the highest annual electricity consumption at 15,394 kWh per residential customer as per U.S. Energy information administration.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6cccee38c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6cccee38c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763793ba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763793ba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531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d17b04af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d17b04af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6cccee38c3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6cccee38c3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Highest year being 2012, there is a decline trend lowest in 2019 as per the updated dataset on </a:t>
            </a:r>
            <a:r>
              <a:rPr lang="en" sz="850">
                <a:solidFill>
                  <a:srgbClr val="2F2F2F"/>
                </a:solidFill>
                <a:highlight>
                  <a:srgbClr val="FFFFFF"/>
                </a:highlight>
              </a:rPr>
              <a:t>December 20, 2019</a:t>
            </a:r>
            <a:endParaRPr/>
          </a:p>
        </p:txBody>
      </p:sp>
    </p:spTree>
    <p:extLst>
      <p:ext uri="{BB962C8B-B14F-4D97-AF65-F5344CB8AC3E}">
        <p14:creationId xmlns:p14="http://schemas.microsoft.com/office/powerpoint/2010/main" val="326572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6cccee38c3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6cccee38c3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Highest year being 2012, there is a decline trend lowest in 2019 as per the updated dataset on </a:t>
            </a:r>
            <a:r>
              <a:rPr lang="en" sz="850">
                <a:solidFill>
                  <a:srgbClr val="2F2F2F"/>
                </a:solidFill>
                <a:highlight>
                  <a:srgbClr val="FFFFFF"/>
                </a:highlight>
              </a:rPr>
              <a:t>December 20, 2019</a:t>
            </a:r>
            <a:endParaRPr/>
          </a:p>
        </p:txBody>
      </p:sp>
    </p:spTree>
    <p:extLst>
      <p:ext uri="{BB962C8B-B14F-4D97-AF65-F5344CB8AC3E}">
        <p14:creationId xmlns:p14="http://schemas.microsoft.com/office/powerpoint/2010/main" val="3269467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6cccee38c3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6cccee38c3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Based on the above annual consumption I wanted to drill in to check differences in monthly energy consumption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6cccee38c3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6cccee38c3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July-August _residential, commercial, seasonal-start of warm weather</a:t>
            </a:r>
          </a:p>
          <a:p>
            <a:pPr marL="0" lvl="0" indent="0" algn="l" rtl="0">
              <a:spcBef>
                <a:spcPts val="0"/>
              </a:spcBef>
              <a:spcAft>
                <a:spcPts val="0"/>
              </a:spcAft>
              <a:buNone/>
            </a:pPr>
            <a:r>
              <a:rPr lang="en-US" dirty="0"/>
              <a:t>April and October- Outdoor customer-interesting</a:t>
            </a:r>
          </a:p>
          <a:p>
            <a:pPr marL="0" lvl="0" indent="0" algn="l" rtl="0">
              <a:spcBef>
                <a:spcPts val="0"/>
              </a:spcBef>
              <a:spcAft>
                <a:spcPts val="0"/>
              </a:spcAft>
              <a:buNone/>
            </a:pPr>
            <a:r>
              <a:rPr lang="en-US" dirty="0"/>
              <a:t>Why a spike in June to October?</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B91FA-6552-9446-BFD0-1F0D3B81A09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6AB6AD2-5790-C642-8F15-881EA2CA732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D314C54-E669-764F-9A6C-BFEF59845CB0}"/>
              </a:ext>
            </a:extLst>
          </p:cNvPr>
          <p:cNvSpPr>
            <a:spLocks noGrp="1"/>
          </p:cNvSpPr>
          <p:nvPr>
            <p:ph type="dt" sz="half" idx="10"/>
          </p:nvPr>
        </p:nvSpPr>
        <p:spPr/>
        <p:txBody>
          <a:bodyPr/>
          <a:lstStyle/>
          <a:p>
            <a:fld id="{D9D06EE0-316A-184F-998F-E75CDFB4869D}" type="datetimeFigureOut">
              <a:rPr lang="en-US" smtClean="0"/>
              <a:t>1/9/20</a:t>
            </a:fld>
            <a:endParaRPr lang="en-US"/>
          </a:p>
        </p:txBody>
      </p:sp>
      <p:sp>
        <p:nvSpPr>
          <p:cNvPr id="5" name="Footer Placeholder 4">
            <a:extLst>
              <a:ext uri="{FF2B5EF4-FFF2-40B4-BE49-F238E27FC236}">
                <a16:creationId xmlns:a16="http://schemas.microsoft.com/office/drawing/2014/main" id="{E99F36C5-C6AE-0B4C-BEA2-64E172F61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16BE0B-9BCA-584C-B1BE-4CF85A6DC3BD}"/>
              </a:ext>
            </a:extLst>
          </p:cNvPr>
          <p:cNvSpPr>
            <a:spLocks noGrp="1"/>
          </p:cNvSpPr>
          <p:nvPr>
            <p:ph type="sldNum" sz="quarter" idx="12"/>
          </p:nvPr>
        </p:nvSpPr>
        <p:spPr/>
        <p:txBody>
          <a:bodyPr/>
          <a:lstStyle/>
          <a:p>
            <a:fld id="{C2D92D26-664C-0842-AACB-311F7056F5E3}" type="slidenum">
              <a:rPr lang="en-US" smtClean="0"/>
              <a:t>‹#›</a:t>
            </a:fld>
            <a:endParaRPr lang="en-US"/>
          </a:p>
        </p:txBody>
      </p:sp>
    </p:spTree>
    <p:extLst>
      <p:ext uri="{BB962C8B-B14F-4D97-AF65-F5344CB8AC3E}">
        <p14:creationId xmlns:p14="http://schemas.microsoft.com/office/powerpoint/2010/main" val="238905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81575-6777-664F-8562-98E1C7705D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14AEA3-DD6B-4F4D-AE28-603356DD37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9FA2D-0621-674B-860C-0C8F89498084}"/>
              </a:ext>
            </a:extLst>
          </p:cNvPr>
          <p:cNvSpPr>
            <a:spLocks noGrp="1"/>
          </p:cNvSpPr>
          <p:nvPr>
            <p:ph type="dt" sz="half" idx="10"/>
          </p:nvPr>
        </p:nvSpPr>
        <p:spPr/>
        <p:txBody>
          <a:bodyPr/>
          <a:lstStyle/>
          <a:p>
            <a:fld id="{D9D06EE0-316A-184F-998F-E75CDFB4869D}" type="datetimeFigureOut">
              <a:rPr lang="en-US" smtClean="0"/>
              <a:t>1/9/20</a:t>
            </a:fld>
            <a:endParaRPr lang="en-US"/>
          </a:p>
        </p:txBody>
      </p:sp>
      <p:sp>
        <p:nvSpPr>
          <p:cNvPr id="5" name="Footer Placeholder 4">
            <a:extLst>
              <a:ext uri="{FF2B5EF4-FFF2-40B4-BE49-F238E27FC236}">
                <a16:creationId xmlns:a16="http://schemas.microsoft.com/office/drawing/2014/main" id="{30E83138-DDAE-1F40-A39F-B5EF87F15B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29836F-FF4D-1D4B-A282-D318D49DFDE2}"/>
              </a:ext>
            </a:extLst>
          </p:cNvPr>
          <p:cNvSpPr>
            <a:spLocks noGrp="1"/>
          </p:cNvSpPr>
          <p:nvPr>
            <p:ph type="sldNum" sz="quarter" idx="12"/>
          </p:nvPr>
        </p:nvSpPr>
        <p:spPr/>
        <p:txBody>
          <a:bodyPr/>
          <a:lstStyle/>
          <a:p>
            <a:fld id="{C2D92D26-664C-0842-AACB-311F7056F5E3}" type="slidenum">
              <a:rPr lang="en-US" smtClean="0"/>
              <a:t>‹#›</a:t>
            </a:fld>
            <a:endParaRPr lang="en-US"/>
          </a:p>
        </p:txBody>
      </p:sp>
    </p:spTree>
    <p:extLst>
      <p:ext uri="{BB962C8B-B14F-4D97-AF65-F5344CB8AC3E}">
        <p14:creationId xmlns:p14="http://schemas.microsoft.com/office/powerpoint/2010/main" val="34903866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67A84-F34C-7B46-8003-BC07C66269F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0D7E2C2-C682-0E4D-B8CA-4F59DBB4B86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38EEF9-3B69-C24F-AD38-A84AEFF5F264}"/>
              </a:ext>
            </a:extLst>
          </p:cNvPr>
          <p:cNvSpPr>
            <a:spLocks noGrp="1"/>
          </p:cNvSpPr>
          <p:nvPr>
            <p:ph type="dt" sz="half" idx="10"/>
          </p:nvPr>
        </p:nvSpPr>
        <p:spPr/>
        <p:txBody>
          <a:bodyPr/>
          <a:lstStyle/>
          <a:p>
            <a:fld id="{D9D06EE0-316A-184F-998F-E75CDFB4869D}" type="datetimeFigureOut">
              <a:rPr lang="en-US" smtClean="0"/>
              <a:t>1/9/20</a:t>
            </a:fld>
            <a:endParaRPr lang="en-US"/>
          </a:p>
        </p:txBody>
      </p:sp>
      <p:sp>
        <p:nvSpPr>
          <p:cNvPr id="5" name="Footer Placeholder 4">
            <a:extLst>
              <a:ext uri="{FF2B5EF4-FFF2-40B4-BE49-F238E27FC236}">
                <a16:creationId xmlns:a16="http://schemas.microsoft.com/office/drawing/2014/main" id="{83A7969C-B718-4E4A-AB84-67EDB68CBF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3079AA-EFE8-EF4C-B0C0-14EA9BA86A62}"/>
              </a:ext>
            </a:extLst>
          </p:cNvPr>
          <p:cNvSpPr>
            <a:spLocks noGrp="1"/>
          </p:cNvSpPr>
          <p:nvPr>
            <p:ph type="sldNum" sz="quarter" idx="12"/>
          </p:nvPr>
        </p:nvSpPr>
        <p:spPr/>
        <p:txBody>
          <a:bodyPr/>
          <a:lstStyle/>
          <a:p>
            <a:fld id="{C2D92D26-664C-0842-AACB-311F7056F5E3}" type="slidenum">
              <a:rPr lang="en-US" smtClean="0"/>
              <a:t>‹#›</a:t>
            </a:fld>
            <a:endParaRPr lang="en-US"/>
          </a:p>
        </p:txBody>
      </p:sp>
    </p:spTree>
    <p:extLst>
      <p:ext uri="{BB962C8B-B14F-4D97-AF65-F5344CB8AC3E}">
        <p14:creationId xmlns:p14="http://schemas.microsoft.com/office/powerpoint/2010/main" val="31204552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F3DB4-B75C-D041-BE43-A7F2C7FF15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5F25AF-FCD4-3144-A4FE-C19104729EA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DC0039-83A4-4847-B577-023AF11B44BD}"/>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00B086-B2F0-134F-B7C5-B5D40C73DA2B}"/>
              </a:ext>
            </a:extLst>
          </p:cNvPr>
          <p:cNvSpPr>
            <a:spLocks noGrp="1"/>
          </p:cNvSpPr>
          <p:nvPr>
            <p:ph type="dt" sz="half" idx="10"/>
          </p:nvPr>
        </p:nvSpPr>
        <p:spPr/>
        <p:txBody>
          <a:bodyPr/>
          <a:lstStyle/>
          <a:p>
            <a:fld id="{D9D06EE0-316A-184F-998F-E75CDFB4869D}" type="datetimeFigureOut">
              <a:rPr lang="en-US" smtClean="0"/>
              <a:t>1/9/20</a:t>
            </a:fld>
            <a:endParaRPr lang="en-US"/>
          </a:p>
        </p:txBody>
      </p:sp>
      <p:sp>
        <p:nvSpPr>
          <p:cNvPr id="6" name="Footer Placeholder 5">
            <a:extLst>
              <a:ext uri="{FF2B5EF4-FFF2-40B4-BE49-F238E27FC236}">
                <a16:creationId xmlns:a16="http://schemas.microsoft.com/office/drawing/2014/main" id="{14AF7CA6-DC6C-DB48-86D9-8029FD7344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68F489-FF69-8144-8C13-A47B6DC4059B}"/>
              </a:ext>
            </a:extLst>
          </p:cNvPr>
          <p:cNvSpPr>
            <a:spLocks noGrp="1"/>
          </p:cNvSpPr>
          <p:nvPr>
            <p:ph type="sldNum" sz="quarter" idx="12"/>
          </p:nvPr>
        </p:nvSpPr>
        <p:spPr/>
        <p:txBody>
          <a:bodyPr/>
          <a:lstStyle/>
          <a:p>
            <a:fld id="{C2D92D26-664C-0842-AACB-311F7056F5E3}" type="slidenum">
              <a:rPr lang="en-US" smtClean="0"/>
              <a:t>‹#›</a:t>
            </a:fld>
            <a:endParaRPr lang="en-US"/>
          </a:p>
        </p:txBody>
      </p:sp>
    </p:spTree>
    <p:extLst>
      <p:ext uri="{BB962C8B-B14F-4D97-AF65-F5344CB8AC3E}">
        <p14:creationId xmlns:p14="http://schemas.microsoft.com/office/powerpoint/2010/main" val="21309603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AD6F-475C-244B-B7B0-5755F7E5DC30}"/>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C0AB85-82B9-ED4F-8441-2F7A22728A2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244D6A6-80B7-5A4D-9347-CE55D8EEA7E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E5CE77-D236-9149-898D-75E1B3D1020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3D47E1C-D6B8-EE43-A7CE-5708B355C676}"/>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0D4149-A567-2B4A-B2FA-1105139E1E0D}"/>
              </a:ext>
            </a:extLst>
          </p:cNvPr>
          <p:cNvSpPr>
            <a:spLocks noGrp="1"/>
          </p:cNvSpPr>
          <p:nvPr>
            <p:ph type="dt" sz="half" idx="10"/>
          </p:nvPr>
        </p:nvSpPr>
        <p:spPr/>
        <p:txBody>
          <a:bodyPr/>
          <a:lstStyle/>
          <a:p>
            <a:fld id="{D9D06EE0-316A-184F-998F-E75CDFB4869D}" type="datetimeFigureOut">
              <a:rPr lang="en-US" smtClean="0"/>
              <a:t>1/9/20</a:t>
            </a:fld>
            <a:endParaRPr lang="en-US"/>
          </a:p>
        </p:txBody>
      </p:sp>
      <p:sp>
        <p:nvSpPr>
          <p:cNvPr id="8" name="Footer Placeholder 7">
            <a:extLst>
              <a:ext uri="{FF2B5EF4-FFF2-40B4-BE49-F238E27FC236}">
                <a16:creationId xmlns:a16="http://schemas.microsoft.com/office/drawing/2014/main" id="{476674C5-4C7B-5946-9604-7DEABF1E17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AEDB9F-943C-DF40-AC6A-E679BB138271}"/>
              </a:ext>
            </a:extLst>
          </p:cNvPr>
          <p:cNvSpPr>
            <a:spLocks noGrp="1"/>
          </p:cNvSpPr>
          <p:nvPr>
            <p:ph type="sldNum" sz="quarter" idx="12"/>
          </p:nvPr>
        </p:nvSpPr>
        <p:spPr/>
        <p:txBody>
          <a:bodyPr/>
          <a:lstStyle/>
          <a:p>
            <a:fld id="{C2D92D26-664C-0842-AACB-311F7056F5E3}" type="slidenum">
              <a:rPr lang="en-US" smtClean="0"/>
              <a:t>‹#›</a:t>
            </a:fld>
            <a:endParaRPr lang="en-US"/>
          </a:p>
        </p:txBody>
      </p:sp>
    </p:spTree>
    <p:extLst>
      <p:ext uri="{BB962C8B-B14F-4D97-AF65-F5344CB8AC3E}">
        <p14:creationId xmlns:p14="http://schemas.microsoft.com/office/powerpoint/2010/main" val="35720086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749F8-8976-9A4B-9513-6EAF65191C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0C36D0-1B17-0A4C-ADC4-2CFA34BB26D2}"/>
              </a:ext>
            </a:extLst>
          </p:cNvPr>
          <p:cNvSpPr>
            <a:spLocks noGrp="1"/>
          </p:cNvSpPr>
          <p:nvPr>
            <p:ph type="dt" sz="half" idx="10"/>
          </p:nvPr>
        </p:nvSpPr>
        <p:spPr/>
        <p:txBody>
          <a:bodyPr/>
          <a:lstStyle/>
          <a:p>
            <a:fld id="{D9D06EE0-316A-184F-998F-E75CDFB4869D}" type="datetimeFigureOut">
              <a:rPr lang="en-US" smtClean="0"/>
              <a:t>1/9/20</a:t>
            </a:fld>
            <a:endParaRPr lang="en-US"/>
          </a:p>
        </p:txBody>
      </p:sp>
      <p:sp>
        <p:nvSpPr>
          <p:cNvPr id="4" name="Footer Placeholder 3">
            <a:extLst>
              <a:ext uri="{FF2B5EF4-FFF2-40B4-BE49-F238E27FC236}">
                <a16:creationId xmlns:a16="http://schemas.microsoft.com/office/drawing/2014/main" id="{B2A527F6-2AD8-AC41-9656-0F881B236C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F152BE-EDB9-B845-99BB-205C5E2A9394}"/>
              </a:ext>
            </a:extLst>
          </p:cNvPr>
          <p:cNvSpPr>
            <a:spLocks noGrp="1"/>
          </p:cNvSpPr>
          <p:nvPr>
            <p:ph type="sldNum" sz="quarter" idx="12"/>
          </p:nvPr>
        </p:nvSpPr>
        <p:spPr/>
        <p:txBody>
          <a:bodyPr/>
          <a:lstStyle/>
          <a:p>
            <a:fld id="{C2D92D26-664C-0842-AACB-311F7056F5E3}" type="slidenum">
              <a:rPr lang="en-US" smtClean="0"/>
              <a:t>‹#›</a:t>
            </a:fld>
            <a:endParaRPr lang="en-US"/>
          </a:p>
        </p:txBody>
      </p:sp>
    </p:spTree>
    <p:extLst>
      <p:ext uri="{BB962C8B-B14F-4D97-AF65-F5344CB8AC3E}">
        <p14:creationId xmlns:p14="http://schemas.microsoft.com/office/powerpoint/2010/main" val="17443616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C9AAFD-106D-5347-8597-1081C9C77030}"/>
              </a:ext>
            </a:extLst>
          </p:cNvPr>
          <p:cNvSpPr>
            <a:spLocks noGrp="1"/>
          </p:cNvSpPr>
          <p:nvPr>
            <p:ph type="dt" sz="half" idx="10"/>
          </p:nvPr>
        </p:nvSpPr>
        <p:spPr/>
        <p:txBody>
          <a:bodyPr/>
          <a:lstStyle/>
          <a:p>
            <a:fld id="{D9D06EE0-316A-184F-998F-E75CDFB4869D}" type="datetimeFigureOut">
              <a:rPr lang="en-US" smtClean="0"/>
              <a:t>1/9/20</a:t>
            </a:fld>
            <a:endParaRPr lang="en-US"/>
          </a:p>
        </p:txBody>
      </p:sp>
      <p:sp>
        <p:nvSpPr>
          <p:cNvPr id="3" name="Footer Placeholder 2">
            <a:extLst>
              <a:ext uri="{FF2B5EF4-FFF2-40B4-BE49-F238E27FC236}">
                <a16:creationId xmlns:a16="http://schemas.microsoft.com/office/drawing/2014/main" id="{77B112F4-BD3D-C345-9DE8-FA7ECABDCC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6DE461-E4E5-7C41-B9D5-EA4D1D2D016E}"/>
              </a:ext>
            </a:extLst>
          </p:cNvPr>
          <p:cNvSpPr>
            <a:spLocks noGrp="1"/>
          </p:cNvSpPr>
          <p:nvPr>
            <p:ph type="sldNum" sz="quarter" idx="12"/>
          </p:nvPr>
        </p:nvSpPr>
        <p:spPr/>
        <p:txBody>
          <a:bodyPr/>
          <a:lstStyle/>
          <a:p>
            <a:fld id="{C2D92D26-664C-0842-AACB-311F7056F5E3}" type="slidenum">
              <a:rPr lang="en-US" smtClean="0"/>
              <a:t>‹#›</a:t>
            </a:fld>
            <a:endParaRPr lang="en-US"/>
          </a:p>
        </p:txBody>
      </p:sp>
    </p:spTree>
    <p:extLst>
      <p:ext uri="{BB962C8B-B14F-4D97-AF65-F5344CB8AC3E}">
        <p14:creationId xmlns:p14="http://schemas.microsoft.com/office/powerpoint/2010/main" val="18760374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7E136-63DF-0843-A8A3-274FE3613F5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ED4F3B5-FC8A-DD40-8CD2-8CBAB7B0593F}"/>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670AC4-5468-674A-8FF1-A2B69A38C9A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D648B53-302C-5747-9E21-DCD1FCDFFFED}"/>
              </a:ext>
            </a:extLst>
          </p:cNvPr>
          <p:cNvSpPr>
            <a:spLocks noGrp="1"/>
          </p:cNvSpPr>
          <p:nvPr>
            <p:ph type="dt" sz="half" idx="10"/>
          </p:nvPr>
        </p:nvSpPr>
        <p:spPr/>
        <p:txBody>
          <a:bodyPr/>
          <a:lstStyle/>
          <a:p>
            <a:fld id="{D9D06EE0-316A-184F-998F-E75CDFB4869D}" type="datetimeFigureOut">
              <a:rPr lang="en-US" smtClean="0"/>
              <a:t>1/9/20</a:t>
            </a:fld>
            <a:endParaRPr lang="en-US"/>
          </a:p>
        </p:txBody>
      </p:sp>
      <p:sp>
        <p:nvSpPr>
          <p:cNvPr id="6" name="Footer Placeholder 5">
            <a:extLst>
              <a:ext uri="{FF2B5EF4-FFF2-40B4-BE49-F238E27FC236}">
                <a16:creationId xmlns:a16="http://schemas.microsoft.com/office/drawing/2014/main" id="{06E12005-6B8D-434A-AEF2-6646F47AC3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96CE9F-56C4-A542-B401-6103201B99A9}"/>
              </a:ext>
            </a:extLst>
          </p:cNvPr>
          <p:cNvSpPr>
            <a:spLocks noGrp="1"/>
          </p:cNvSpPr>
          <p:nvPr>
            <p:ph type="sldNum" sz="quarter" idx="12"/>
          </p:nvPr>
        </p:nvSpPr>
        <p:spPr/>
        <p:txBody>
          <a:bodyPr/>
          <a:lstStyle/>
          <a:p>
            <a:fld id="{C2D92D26-664C-0842-AACB-311F7056F5E3}" type="slidenum">
              <a:rPr lang="en-US" smtClean="0"/>
              <a:t>‹#›</a:t>
            </a:fld>
            <a:endParaRPr lang="en-US"/>
          </a:p>
        </p:txBody>
      </p:sp>
    </p:spTree>
    <p:extLst>
      <p:ext uri="{BB962C8B-B14F-4D97-AF65-F5344CB8AC3E}">
        <p14:creationId xmlns:p14="http://schemas.microsoft.com/office/powerpoint/2010/main" val="29498865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E17A2-680D-4C4A-BB9A-DB0B3C31721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19C8497-C33D-C64F-9AAB-64C7F5E6126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4D5D3EE-F01D-4045-8388-E387D6EAF6D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64A63D0-307D-ED4B-9821-65A5FCF8E733}"/>
              </a:ext>
            </a:extLst>
          </p:cNvPr>
          <p:cNvSpPr>
            <a:spLocks noGrp="1"/>
          </p:cNvSpPr>
          <p:nvPr>
            <p:ph type="dt" sz="half" idx="10"/>
          </p:nvPr>
        </p:nvSpPr>
        <p:spPr/>
        <p:txBody>
          <a:bodyPr/>
          <a:lstStyle/>
          <a:p>
            <a:fld id="{D9D06EE0-316A-184F-998F-E75CDFB4869D}" type="datetimeFigureOut">
              <a:rPr lang="en-US" smtClean="0"/>
              <a:t>1/9/20</a:t>
            </a:fld>
            <a:endParaRPr lang="en-US"/>
          </a:p>
        </p:txBody>
      </p:sp>
      <p:sp>
        <p:nvSpPr>
          <p:cNvPr id="6" name="Footer Placeholder 5">
            <a:extLst>
              <a:ext uri="{FF2B5EF4-FFF2-40B4-BE49-F238E27FC236}">
                <a16:creationId xmlns:a16="http://schemas.microsoft.com/office/drawing/2014/main" id="{5B33A487-9E99-3A46-97F4-3797BA0DA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F2E7D1-09F7-904F-A003-FCA134014B3A}"/>
              </a:ext>
            </a:extLst>
          </p:cNvPr>
          <p:cNvSpPr>
            <a:spLocks noGrp="1"/>
          </p:cNvSpPr>
          <p:nvPr>
            <p:ph type="sldNum" sz="quarter" idx="12"/>
          </p:nvPr>
        </p:nvSpPr>
        <p:spPr/>
        <p:txBody>
          <a:bodyPr/>
          <a:lstStyle/>
          <a:p>
            <a:fld id="{C2D92D26-664C-0842-AACB-311F7056F5E3}" type="slidenum">
              <a:rPr lang="en-US" smtClean="0"/>
              <a:t>‹#›</a:t>
            </a:fld>
            <a:endParaRPr lang="en-US"/>
          </a:p>
        </p:txBody>
      </p:sp>
    </p:spTree>
    <p:extLst>
      <p:ext uri="{BB962C8B-B14F-4D97-AF65-F5344CB8AC3E}">
        <p14:creationId xmlns:p14="http://schemas.microsoft.com/office/powerpoint/2010/main" val="197465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BBF5-CBA3-7449-8009-19FB2E7C17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143E17-F49E-7B45-99A5-A017A7E6A0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A25C80-42FB-EF43-A09F-11F6144B6441}"/>
              </a:ext>
            </a:extLst>
          </p:cNvPr>
          <p:cNvSpPr>
            <a:spLocks noGrp="1"/>
          </p:cNvSpPr>
          <p:nvPr>
            <p:ph type="dt" sz="half" idx="10"/>
          </p:nvPr>
        </p:nvSpPr>
        <p:spPr/>
        <p:txBody>
          <a:bodyPr/>
          <a:lstStyle/>
          <a:p>
            <a:fld id="{D9D06EE0-316A-184F-998F-E75CDFB4869D}" type="datetimeFigureOut">
              <a:rPr lang="en-US" smtClean="0"/>
              <a:t>1/9/20</a:t>
            </a:fld>
            <a:endParaRPr lang="en-US"/>
          </a:p>
        </p:txBody>
      </p:sp>
      <p:sp>
        <p:nvSpPr>
          <p:cNvPr id="5" name="Footer Placeholder 4">
            <a:extLst>
              <a:ext uri="{FF2B5EF4-FFF2-40B4-BE49-F238E27FC236}">
                <a16:creationId xmlns:a16="http://schemas.microsoft.com/office/drawing/2014/main" id="{1AD6AE25-D96F-4648-B048-42B4EE8F9D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5F6277-D38D-E944-B1A2-FB005C9539FC}"/>
              </a:ext>
            </a:extLst>
          </p:cNvPr>
          <p:cNvSpPr>
            <a:spLocks noGrp="1"/>
          </p:cNvSpPr>
          <p:nvPr>
            <p:ph type="sldNum" sz="quarter" idx="12"/>
          </p:nvPr>
        </p:nvSpPr>
        <p:spPr/>
        <p:txBody>
          <a:bodyPr/>
          <a:lstStyle/>
          <a:p>
            <a:fld id="{C2D92D26-664C-0842-AACB-311F7056F5E3}" type="slidenum">
              <a:rPr lang="en-US" smtClean="0"/>
              <a:t>‹#›</a:t>
            </a:fld>
            <a:endParaRPr lang="en-US"/>
          </a:p>
        </p:txBody>
      </p:sp>
    </p:spTree>
    <p:extLst>
      <p:ext uri="{BB962C8B-B14F-4D97-AF65-F5344CB8AC3E}">
        <p14:creationId xmlns:p14="http://schemas.microsoft.com/office/powerpoint/2010/main" val="8262503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EA4A31-FC56-6948-AE40-E3E548445ED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830E47-6B3A-F240-ACC9-161C665A407D}"/>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5B7F38-F59A-ED48-A8F2-242AC75C5790}"/>
              </a:ext>
            </a:extLst>
          </p:cNvPr>
          <p:cNvSpPr>
            <a:spLocks noGrp="1"/>
          </p:cNvSpPr>
          <p:nvPr>
            <p:ph type="dt" sz="half" idx="10"/>
          </p:nvPr>
        </p:nvSpPr>
        <p:spPr/>
        <p:txBody>
          <a:bodyPr/>
          <a:lstStyle/>
          <a:p>
            <a:fld id="{D9D06EE0-316A-184F-998F-E75CDFB4869D}" type="datetimeFigureOut">
              <a:rPr lang="en-US" smtClean="0"/>
              <a:t>1/9/20</a:t>
            </a:fld>
            <a:endParaRPr lang="en-US"/>
          </a:p>
        </p:txBody>
      </p:sp>
      <p:sp>
        <p:nvSpPr>
          <p:cNvPr id="5" name="Footer Placeholder 4">
            <a:extLst>
              <a:ext uri="{FF2B5EF4-FFF2-40B4-BE49-F238E27FC236}">
                <a16:creationId xmlns:a16="http://schemas.microsoft.com/office/drawing/2014/main" id="{1F38A329-D636-1844-96E0-114AB3937A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19EF31-E867-2B42-AAA8-66228A97F7E3}"/>
              </a:ext>
            </a:extLst>
          </p:cNvPr>
          <p:cNvSpPr>
            <a:spLocks noGrp="1"/>
          </p:cNvSpPr>
          <p:nvPr>
            <p:ph type="sldNum" sz="quarter" idx="12"/>
          </p:nvPr>
        </p:nvSpPr>
        <p:spPr/>
        <p:txBody>
          <a:bodyPr/>
          <a:lstStyle/>
          <a:p>
            <a:fld id="{C2D92D26-664C-0842-AACB-311F7056F5E3}" type="slidenum">
              <a:rPr lang="en-US" smtClean="0"/>
              <a:t>‹#›</a:t>
            </a:fld>
            <a:endParaRPr lang="en-US"/>
          </a:p>
        </p:txBody>
      </p:sp>
    </p:spTree>
    <p:extLst>
      <p:ext uri="{BB962C8B-B14F-4D97-AF65-F5344CB8AC3E}">
        <p14:creationId xmlns:p14="http://schemas.microsoft.com/office/powerpoint/2010/main" val="23917740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4CF72E-FC53-EB49-BFBD-A106FFFAE1C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645F31-2543-CF4B-90C2-DC345B5FA7B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963BD8-A4EB-6046-B94E-B6A19E601B26}"/>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9D06EE0-316A-184F-998F-E75CDFB4869D}" type="datetimeFigureOut">
              <a:rPr lang="en-US" smtClean="0"/>
              <a:t>1/9/20</a:t>
            </a:fld>
            <a:endParaRPr lang="en-US"/>
          </a:p>
        </p:txBody>
      </p:sp>
      <p:sp>
        <p:nvSpPr>
          <p:cNvPr id="5" name="Footer Placeholder 4">
            <a:extLst>
              <a:ext uri="{FF2B5EF4-FFF2-40B4-BE49-F238E27FC236}">
                <a16:creationId xmlns:a16="http://schemas.microsoft.com/office/drawing/2014/main" id="{E0AC6A2B-AA11-114D-B805-98CF8D2CF5F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E8638F-A13E-684F-974F-1D923007D34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2D92D26-664C-0842-AACB-311F7056F5E3}" type="slidenum">
              <a:rPr lang="en-US" smtClean="0"/>
              <a:t>‹#›</a:t>
            </a:fld>
            <a:endParaRPr lang="en-US"/>
          </a:p>
        </p:txBody>
      </p:sp>
    </p:spTree>
    <p:extLst>
      <p:ext uri="{BB962C8B-B14F-4D97-AF65-F5344CB8AC3E}">
        <p14:creationId xmlns:p14="http://schemas.microsoft.com/office/powerpoint/2010/main" val="24773322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hyperlink" Target="https://www.statista.com/statistics/807951/average-monthly-electricity-usage-in-major-us-cities/" TargetMode="External"/><Relationship Id="rId3" Type="http://schemas.openxmlformats.org/officeDocument/2006/relationships/image" Target="../media/image2.jpg"/><Relationship Id="rId7" Type="http://schemas.openxmlformats.org/officeDocument/2006/relationships/hyperlink" Target="https://www.chooseenergy.com/news/article/the-states-that-use-the-most-and-least-amount-of-energy-per-household/"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hyperlink" Target="https://www.unitedstateszipcodes.org/" TargetMode="External"/><Relationship Id="rId5" Type="http://schemas.openxmlformats.org/officeDocument/2006/relationships/hyperlink" Target="https://www.eia.gov/" TargetMode="External"/><Relationship Id="rId4" Type="http://schemas.openxmlformats.org/officeDocument/2006/relationships/hyperlink" Target="https://data.nashville.gov/Energy-Usage/NES-Monthly-Energy-Consumption-by-Customer-Type-an/vbx7-mn5i" TargetMode="External"/><Relationship Id="rId9" Type="http://schemas.openxmlformats.org/officeDocument/2006/relationships/hyperlink" Target="https://www.nespower.com/content.aspx?page=abou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hyperlink" Target="https://public.tableau.com/profile/bush1897#!/vizhome/EnergyConsumption_15781937576950/myDashboard1?publish=y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hyperlink" Target="https://public.tableau.com/profile/bush1897#!/vizhome/EnergyConsumption_15781937576950/Mydashboard?publish=ye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5000"/>
            <a:lum/>
          </a:blip>
          <a:srcRect/>
          <a:stretch>
            <a:fillRect l="-25000" r="-25000"/>
          </a:stretch>
        </a:blipFill>
        <a:effectLst/>
      </p:bgPr>
    </p:bg>
    <p:spTree>
      <p:nvGrpSpPr>
        <p:cNvPr id="1" name="Shape 276"/>
        <p:cNvGrpSpPr/>
        <p:nvPr/>
      </p:nvGrpSpPr>
      <p:grpSpPr>
        <a:xfrm>
          <a:off x="0" y="0"/>
          <a:ext cx="0" cy="0"/>
          <a:chOff x="0" y="0"/>
          <a:chExt cx="0" cy="0"/>
        </a:xfrm>
      </p:grpSpPr>
      <p:sp>
        <p:nvSpPr>
          <p:cNvPr id="8" name="Google Shape;279;p13">
            <a:extLst>
              <a:ext uri="{FF2B5EF4-FFF2-40B4-BE49-F238E27FC236}">
                <a16:creationId xmlns:a16="http://schemas.microsoft.com/office/drawing/2014/main" id="{50A71CCB-3FD8-7A4E-9506-56B7136D2A3E}"/>
              </a:ext>
            </a:extLst>
          </p:cNvPr>
          <p:cNvSpPr txBox="1"/>
          <p:nvPr/>
        </p:nvSpPr>
        <p:spPr>
          <a:xfrm>
            <a:off x="5218275" y="3971822"/>
            <a:ext cx="3366900" cy="81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tx1"/>
                </a:solidFill>
                <a:latin typeface="Nunito"/>
                <a:ea typeface="Nunito"/>
                <a:cs typeface="Nunito"/>
                <a:sym typeface="Nunito"/>
              </a:rPr>
              <a:t>By </a:t>
            </a:r>
          </a:p>
          <a:p>
            <a:pPr marL="0" lvl="0" indent="0" algn="ctr" rtl="0">
              <a:spcBef>
                <a:spcPts val="0"/>
              </a:spcBef>
              <a:spcAft>
                <a:spcPts val="0"/>
              </a:spcAft>
              <a:buNone/>
            </a:pPr>
            <a:r>
              <a:rPr lang="en-US" sz="2400" b="1" dirty="0">
                <a:solidFill>
                  <a:schemeClr val="tx1"/>
                </a:solidFill>
                <a:latin typeface="Nunito"/>
                <a:ea typeface="Nunito"/>
                <a:cs typeface="Nunito"/>
                <a:sym typeface="Nunito"/>
              </a:rPr>
              <a:t>Peter Busienei</a:t>
            </a:r>
          </a:p>
        </p:txBody>
      </p:sp>
      <p:sp>
        <p:nvSpPr>
          <p:cNvPr id="10" name="Google Shape;277;p13">
            <a:extLst>
              <a:ext uri="{FF2B5EF4-FFF2-40B4-BE49-F238E27FC236}">
                <a16:creationId xmlns:a16="http://schemas.microsoft.com/office/drawing/2014/main" id="{4EAB44DC-1058-DE4D-8F5A-F6DECF906A19}"/>
              </a:ext>
            </a:extLst>
          </p:cNvPr>
          <p:cNvSpPr txBox="1">
            <a:spLocks/>
          </p:cNvSpPr>
          <p:nvPr/>
        </p:nvSpPr>
        <p:spPr>
          <a:xfrm>
            <a:off x="2166425" y="61213"/>
            <a:ext cx="6868200" cy="18140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1pPr>
            <a:lvl2pPr marR="0" lvl="1"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2pPr>
            <a:lvl3pPr marR="0" lvl="2"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3pPr>
            <a:lvl4pPr marR="0" lvl="3"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4pPr>
            <a:lvl5pPr marR="0" lvl="4"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5pPr>
            <a:lvl6pPr marR="0" lvl="5"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6pPr>
            <a:lvl7pPr marR="0" lvl="6"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7pPr>
            <a:lvl8pPr marR="0" lvl="7"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8pPr>
            <a:lvl9pPr marR="0" lvl="8"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Maven Pro"/>
              <a:buNone/>
              <a:tabLst/>
              <a:defRPr/>
            </a:pPr>
            <a:r>
              <a:rPr kumimoji="0" lang="en-US" sz="3000" b="1" i="0" u="none" strike="noStrike" kern="0" cap="none" spc="0" normalizeH="0" baseline="0" noProof="0" dirty="0">
                <a:ln>
                  <a:noFill/>
                </a:ln>
                <a:solidFill>
                  <a:schemeClr val="tx1"/>
                </a:solidFill>
                <a:effectLst/>
                <a:uLnTx/>
                <a:uFillTx/>
                <a:latin typeface="Maven Pro"/>
                <a:sym typeface="Maven Pro"/>
              </a:rPr>
              <a:t>Analysis of </a:t>
            </a:r>
            <a:r>
              <a:rPr lang="en-US" sz="3200" noProof="0" dirty="0">
                <a:solidFill>
                  <a:schemeClr val="tx1"/>
                </a:solidFill>
              </a:rPr>
              <a:t>mo</a:t>
            </a:r>
            <a:r>
              <a:rPr kumimoji="0" lang="en-US" sz="3200" b="1" i="0" u="none" strike="noStrike" kern="0" cap="none" spc="0" normalizeH="0" baseline="0" noProof="0" dirty="0">
                <a:ln>
                  <a:noFill/>
                </a:ln>
                <a:solidFill>
                  <a:schemeClr val="tx1"/>
                </a:solidFill>
                <a:effectLst/>
                <a:uLnTx/>
                <a:uFillTx/>
                <a:latin typeface="Maven Pro"/>
                <a:sym typeface="Maven Pro"/>
              </a:rPr>
              <a:t>nthly energy consumption by customer type and ZIP </a:t>
            </a:r>
            <a:r>
              <a:rPr lang="en-US" sz="3200" dirty="0">
                <a:solidFill>
                  <a:schemeClr val="tx1"/>
                </a:solidFill>
              </a:rPr>
              <a:t>C</a:t>
            </a:r>
            <a:r>
              <a:rPr kumimoji="0" lang="en-US" sz="3200" b="1" i="0" u="none" strike="noStrike" kern="0" cap="none" spc="0" normalizeH="0" baseline="0" noProof="0" dirty="0">
                <a:ln>
                  <a:noFill/>
                </a:ln>
                <a:solidFill>
                  <a:schemeClr val="tx1"/>
                </a:solidFill>
                <a:effectLst/>
                <a:uLnTx/>
                <a:uFillTx/>
                <a:latin typeface="Maven Pro"/>
                <a:sym typeface="Maven Pro"/>
              </a:rPr>
              <a:t>ode in</a:t>
            </a:r>
            <a:r>
              <a:rPr kumimoji="0" lang="en-US" sz="3000" b="1" i="0" u="none" strike="noStrike" kern="0" cap="none" spc="0" normalizeH="0" baseline="0" noProof="0" dirty="0">
                <a:ln>
                  <a:noFill/>
                </a:ln>
                <a:solidFill>
                  <a:schemeClr val="tx1"/>
                </a:solidFill>
                <a:effectLst/>
                <a:uLnTx/>
                <a:uFillTx/>
                <a:latin typeface="Maven Pro"/>
                <a:sym typeface="Maven Pro"/>
              </a:rPr>
              <a:t> Nashville TN</a:t>
            </a:r>
          </a:p>
        </p:txBody>
      </p:sp>
    </p:spTree>
    <p:extLst>
      <p:ext uri="{BB962C8B-B14F-4D97-AF65-F5344CB8AC3E}">
        <p14:creationId xmlns:p14="http://schemas.microsoft.com/office/powerpoint/2010/main" val="17575498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36"/>
        <p:cNvGrpSpPr/>
        <p:nvPr/>
      </p:nvGrpSpPr>
      <p:grpSpPr>
        <a:xfrm>
          <a:off x="0" y="0"/>
          <a:ext cx="0" cy="0"/>
          <a:chOff x="0" y="0"/>
          <a:chExt cx="0" cy="0"/>
        </a:xfrm>
      </p:grpSpPr>
      <p:sp>
        <p:nvSpPr>
          <p:cNvPr id="337" name="Google Shape;337;p22"/>
          <p:cNvSpPr txBox="1">
            <a:spLocks noGrp="1"/>
          </p:cNvSpPr>
          <p:nvPr>
            <p:ph type="title" idx="4294967295"/>
          </p:nvPr>
        </p:nvSpPr>
        <p:spPr>
          <a:xfrm>
            <a:off x="1314125" y="100050"/>
            <a:ext cx="7030500" cy="71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Total energy consumption per ZIP Code</a:t>
            </a:r>
            <a:endParaRPr sz="2400" dirty="0"/>
          </a:p>
        </p:txBody>
      </p:sp>
      <p:pic>
        <p:nvPicPr>
          <p:cNvPr id="338" name="Google Shape;338;p22"/>
          <p:cNvPicPr preferRelativeResize="0"/>
          <p:nvPr/>
        </p:nvPicPr>
        <p:blipFill>
          <a:blip r:embed="rId4">
            <a:alphaModFix/>
          </a:blip>
          <a:stretch>
            <a:fillRect/>
          </a:stretch>
        </p:blipFill>
        <p:spPr>
          <a:xfrm>
            <a:off x="1838450" y="718950"/>
            <a:ext cx="5804500" cy="4272150"/>
          </a:xfrm>
          <a:prstGeom prst="rect">
            <a:avLst/>
          </a:prstGeom>
          <a:noFill/>
          <a:ln>
            <a:noFill/>
          </a:ln>
        </p:spPr>
      </p:pic>
      <p:pic>
        <p:nvPicPr>
          <p:cNvPr id="339" name="Google Shape;339;p22"/>
          <p:cNvPicPr preferRelativeResize="0"/>
          <p:nvPr/>
        </p:nvPicPr>
        <p:blipFill>
          <a:blip r:embed="rId5">
            <a:alphaModFix/>
          </a:blip>
          <a:stretch>
            <a:fillRect/>
          </a:stretch>
        </p:blipFill>
        <p:spPr>
          <a:xfrm>
            <a:off x="7787550" y="3166550"/>
            <a:ext cx="1225175" cy="1327875"/>
          </a:xfrm>
          <a:prstGeom prst="rect">
            <a:avLst/>
          </a:prstGeom>
          <a:noFill/>
          <a:ln>
            <a:noFill/>
          </a:ln>
        </p:spPr>
      </p:pic>
      <p:sp>
        <p:nvSpPr>
          <p:cNvPr id="340" name="Google Shape;340;p22"/>
          <p:cNvSpPr/>
          <p:nvPr/>
        </p:nvSpPr>
        <p:spPr>
          <a:xfrm rot="4752942">
            <a:off x="6279557" y="2533966"/>
            <a:ext cx="185985" cy="1495990"/>
          </a:xfrm>
          <a:prstGeom prst="downArrow">
            <a:avLst>
              <a:gd name="adj1" fmla="val 68252"/>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2"/>
          <p:cNvSpPr txBox="1"/>
          <p:nvPr/>
        </p:nvSpPr>
        <p:spPr>
          <a:xfrm>
            <a:off x="5322800" y="3256000"/>
            <a:ext cx="537900" cy="2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latin typeface="Nunito"/>
                <a:ea typeface="Nunito"/>
                <a:cs typeface="Nunito"/>
                <a:sym typeface="Nunito"/>
              </a:rPr>
              <a:t>NSS</a:t>
            </a:r>
            <a:endParaRPr sz="800" b="1">
              <a:latin typeface="Nunito"/>
              <a:ea typeface="Nunito"/>
              <a:cs typeface="Nunito"/>
              <a:sym typeface="Nunito"/>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18"/>
        <p:cNvGrpSpPr/>
        <p:nvPr/>
      </p:nvGrpSpPr>
      <p:grpSpPr>
        <a:xfrm>
          <a:off x="0" y="0"/>
          <a:ext cx="0" cy="0"/>
          <a:chOff x="0" y="0"/>
          <a:chExt cx="0" cy="0"/>
        </a:xfrm>
      </p:grpSpPr>
      <p:sp>
        <p:nvSpPr>
          <p:cNvPr id="319" name="Google Shape;319;p19"/>
          <p:cNvSpPr txBox="1">
            <a:spLocks noGrp="1"/>
          </p:cNvSpPr>
          <p:nvPr>
            <p:ph type="title" idx="4294967295"/>
          </p:nvPr>
        </p:nvSpPr>
        <p:spPr>
          <a:xfrm>
            <a:off x="789850" y="100010"/>
            <a:ext cx="8171400" cy="8492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Residential customer avg monthly energy consumption (kWh)</a:t>
            </a:r>
            <a:endParaRPr sz="2400" dirty="0"/>
          </a:p>
        </p:txBody>
      </p:sp>
      <p:pic>
        <p:nvPicPr>
          <p:cNvPr id="3" name="Picture 2" descr="A picture containing indoor, kitchen, table, man&#10;&#10;Description automatically generated">
            <a:extLst>
              <a:ext uri="{FF2B5EF4-FFF2-40B4-BE49-F238E27FC236}">
                <a16:creationId xmlns:a16="http://schemas.microsoft.com/office/drawing/2014/main" id="{D6689081-7422-0A4B-9AC8-6DBFAF17DA63}"/>
              </a:ext>
            </a:extLst>
          </p:cNvPr>
          <p:cNvPicPr>
            <a:picLocks noChangeAspect="1"/>
          </p:cNvPicPr>
          <p:nvPr/>
        </p:nvPicPr>
        <p:blipFill>
          <a:blip r:embed="rId4"/>
          <a:stretch>
            <a:fillRect/>
          </a:stretch>
        </p:blipFill>
        <p:spPr>
          <a:xfrm>
            <a:off x="243840" y="1021397"/>
            <a:ext cx="8717410" cy="360819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18"/>
        <p:cNvGrpSpPr/>
        <p:nvPr/>
      </p:nvGrpSpPr>
      <p:grpSpPr>
        <a:xfrm>
          <a:off x="0" y="0"/>
          <a:ext cx="0" cy="0"/>
          <a:chOff x="0" y="0"/>
          <a:chExt cx="0" cy="0"/>
        </a:xfrm>
      </p:grpSpPr>
      <p:sp>
        <p:nvSpPr>
          <p:cNvPr id="319" name="Google Shape;319;p19"/>
          <p:cNvSpPr txBox="1">
            <a:spLocks noGrp="1"/>
          </p:cNvSpPr>
          <p:nvPr>
            <p:ph type="title" idx="4294967295"/>
          </p:nvPr>
        </p:nvSpPr>
        <p:spPr>
          <a:xfrm>
            <a:off x="789850" y="100010"/>
            <a:ext cx="8171400" cy="8492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Avg monthly energy consumption (kWh)</a:t>
            </a:r>
            <a:endParaRPr sz="2400" dirty="0"/>
          </a:p>
        </p:txBody>
      </p:sp>
      <p:pic>
        <p:nvPicPr>
          <p:cNvPr id="4" name="Picture 3" descr="A close up of a map&#10;&#10;Description automatically generated">
            <a:extLst>
              <a:ext uri="{FF2B5EF4-FFF2-40B4-BE49-F238E27FC236}">
                <a16:creationId xmlns:a16="http://schemas.microsoft.com/office/drawing/2014/main" id="{FA02A113-CACA-2E49-8E55-D03D9302AC9D}"/>
              </a:ext>
            </a:extLst>
          </p:cNvPr>
          <p:cNvPicPr>
            <a:picLocks noChangeAspect="1"/>
          </p:cNvPicPr>
          <p:nvPr/>
        </p:nvPicPr>
        <p:blipFill rotWithShape="1">
          <a:blip r:embed="rId4"/>
          <a:srcRect t="3815"/>
          <a:stretch/>
        </p:blipFill>
        <p:spPr>
          <a:xfrm>
            <a:off x="1310861" y="623134"/>
            <a:ext cx="5945628" cy="4187563"/>
          </a:xfrm>
          <a:prstGeom prst="rect">
            <a:avLst/>
          </a:prstGeom>
        </p:spPr>
      </p:pic>
      <p:sp>
        <p:nvSpPr>
          <p:cNvPr id="5" name="TextBox 4">
            <a:extLst>
              <a:ext uri="{FF2B5EF4-FFF2-40B4-BE49-F238E27FC236}">
                <a16:creationId xmlns:a16="http://schemas.microsoft.com/office/drawing/2014/main" id="{2922F58D-5C58-DF4A-817D-BD0FC89F3F3A}"/>
              </a:ext>
            </a:extLst>
          </p:cNvPr>
          <p:cNvSpPr txBox="1"/>
          <p:nvPr/>
        </p:nvSpPr>
        <p:spPr>
          <a:xfrm>
            <a:off x="3236147" y="4807128"/>
            <a:ext cx="949234" cy="230832"/>
          </a:xfrm>
          <a:prstGeom prst="rect">
            <a:avLst/>
          </a:prstGeom>
          <a:noFill/>
        </p:spPr>
        <p:txBody>
          <a:bodyPr wrap="square" rtlCol="0">
            <a:spAutoFit/>
          </a:bodyPr>
          <a:lstStyle/>
          <a:p>
            <a:pPr algn="ctr"/>
            <a:r>
              <a:rPr lang="en-US" sz="900"/>
              <a:t>month</a:t>
            </a:r>
          </a:p>
        </p:txBody>
      </p:sp>
      <p:sp>
        <p:nvSpPr>
          <p:cNvPr id="8" name="TextBox 7">
            <a:extLst>
              <a:ext uri="{FF2B5EF4-FFF2-40B4-BE49-F238E27FC236}">
                <a16:creationId xmlns:a16="http://schemas.microsoft.com/office/drawing/2014/main" id="{DBC245CE-8E9E-9445-B7EC-BF60874D11B2}"/>
              </a:ext>
            </a:extLst>
          </p:cNvPr>
          <p:cNvSpPr txBox="1"/>
          <p:nvPr/>
        </p:nvSpPr>
        <p:spPr>
          <a:xfrm>
            <a:off x="6698566" y="923429"/>
            <a:ext cx="1428206" cy="230832"/>
          </a:xfrm>
          <a:prstGeom prst="rect">
            <a:avLst/>
          </a:prstGeom>
          <a:noFill/>
        </p:spPr>
        <p:txBody>
          <a:bodyPr wrap="square" rtlCol="0">
            <a:spAutoFit/>
          </a:bodyPr>
          <a:lstStyle/>
          <a:p>
            <a:r>
              <a:rPr lang="en-US" sz="900" dirty="0"/>
              <a:t>Commercial customer</a:t>
            </a:r>
          </a:p>
        </p:txBody>
      </p:sp>
      <p:sp>
        <p:nvSpPr>
          <p:cNvPr id="9" name="TextBox 8">
            <a:extLst>
              <a:ext uri="{FF2B5EF4-FFF2-40B4-BE49-F238E27FC236}">
                <a16:creationId xmlns:a16="http://schemas.microsoft.com/office/drawing/2014/main" id="{592A16A0-9184-2A48-899E-422BD4CC9073}"/>
              </a:ext>
            </a:extLst>
          </p:cNvPr>
          <p:cNvSpPr txBox="1"/>
          <p:nvPr/>
        </p:nvSpPr>
        <p:spPr>
          <a:xfrm>
            <a:off x="6822133" y="1948319"/>
            <a:ext cx="1489167" cy="230832"/>
          </a:xfrm>
          <a:prstGeom prst="rect">
            <a:avLst/>
          </a:prstGeom>
          <a:noFill/>
        </p:spPr>
        <p:txBody>
          <a:bodyPr wrap="square" rtlCol="0">
            <a:spAutoFit/>
          </a:bodyPr>
          <a:lstStyle/>
          <a:p>
            <a:r>
              <a:rPr lang="en-US" sz="900" dirty="0"/>
              <a:t>Residential customer</a:t>
            </a:r>
          </a:p>
        </p:txBody>
      </p:sp>
      <p:cxnSp>
        <p:nvCxnSpPr>
          <p:cNvPr id="13" name="Straight Arrow Connector 12">
            <a:extLst>
              <a:ext uri="{FF2B5EF4-FFF2-40B4-BE49-F238E27FC236}">
                <a16:creationId xmlns:a16="http://schemas.microsoft.com/office/drawing/2014/main" id="{D9E22515-F8A1-A84E-9AE0-0075A039EA13}"/>
              </a:ext>
            </a:extLst>
          </p:cNvPr>
          <p:cNvCxnSpPr/>
          <p:nvPr/>
        </p:nvCxnSpPr>
        <p:spPr>
          <a:xfrm flipH="1">
            <a:off x="6543458" y="1120810"/>
            <a:ext cx="278675" cy="468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2C8051-DB36-1440-A902-55AE9F346E41}"/>
              </a:ext>
            </a:extLst>
          </p:cNvPr>
          <p:cNvCxnSpPr>
            <a:cxnSpLocks/>
          </p:cNvCxnSpPr>
          <p:nvPr/>
        </p:nvCxnSpPr>
        <p:spPr>
          <a:xfrm flipH="1">
            <a:off x="6543458" y="2155895"/>
            <a:ext cx="338082" cy="481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8759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18"/>
        <p:cNvGrpSpPr/>
        <p:nvPr/>
      </p:nvGrpSpPr>
      <p:grpSpPr>
        <a:xfrm>
          <a:off x="0" y="0"/>
          <a:ext cx="0" cy="0"/>
          <a:chOff x="0" y="0"/>
          <a:chExt cx="0" cy="0"/>
        </a:xfrm>
      </p:grpSpPr>
      <p:sp>
        <p:nvSpPr>
          <p:cNvPr id="319" name="Google Shape;319;p19"/>
          <p:cNvSpPr txBox="1">
            <a:spLocks noGrp="1"/>
          </p:cNvSpPr>
          <p:nvPr>
            <p:ph type="title" idx="4294967295"/>
          </p:nvPr>
        </p:nvSpPr>
        <p:spPr>
          <a:xfrm>
            <a:off x="789850" y="142542"/>
            <a:ext cx="8171400" cy="6867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Nashville weather?</a:t>
            </a:r>
            <a:endParaRPr sz="2400" dirty="0"/>
          </a:p>
        </p:txBody>
      </p:sp>
      <p:pic>
        <p:nvPicPr>
          <p:cNvPr id="3" name="Picture 2" descr="A screenshot of a cell phone&#10;&#10;Description automatically generated">
            <a:extLst>
              <a:ext uri="{FF2B5EF4-FFF2-40B4-BE49-F238E27FC236}">
                <a16:creationId xmlns:a16="http://schemas.microsoft.com/office/drawing/2014/main" id="{81BA454C-6C05-804F-88DC-70577E84EFE9}"/>
              </a:ext>
            </a:extLst>
          </p:cNvPr>
          <p:cNvPicPr>
            <a:picLocks noChangeAspect="1"/>
          </p:cNvPicPr>
          <p:nvPr/>
        </p:nvPicPr>
        <p:blipFill rotWithShape="1">
          <a:blip r:embed="rId4"/>
          <a:srcRect t="4484"/>
          <a:stretch/>
        </p:blipFill>
        <p:spPr>
          <a:xfrm>
            <a:off x="2052084" y="673056"/>
            <a:ext cx="5550195" cy="4120767"/>
          </a:xfrm>
          <a:prstGeom prst="rect">
            <a:avLst/>
          </a:prstGeom>
        </p:spPr>
      </p:pic>
    </p:spTree>
    <p:extLst>
      <p:ext uri="{BB962C8B-B14F-4D97-AF65-F5344CB8AC3E}">
        <p14:creationId xmlns:p14="http://schemas.microsoft.com/office/powerpoint/2010/main" val="20623437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18"/>
        <p:cNvGrpSpPr/>
        <p:nvPr/>
      </p:nvGrpSpPr>
      <p:grpSpPr>
        <a:xfrm>
          <a:off x="0" y="0"/>
          <a:ext cx="0" cy="0"/>
          <a:chOff x="0" y="0"/>
          <a:chExt cx="0" cy="0"/>
        </a:xfrm>
      </p:grpSpPr>
      <p:pic>
        <p:nvPicPr>
          <p:cNvPr id="8" name="Picture 7" descr="A picture containing toy, man&#10;&#10;Description automatically generated">
            <a:extLst>
              <a:ext uri="{FF2B5EF4-FFF2-40B4-BE49-F238E27FC236}">
                <a16:creationId xmlns:a16="http://schemas.microsoft.com/office/drawing/2014/main" id="{8DEB1C33-48A8-3443-ABBC-AA7067DB7B41}"/>
              </a:ext>
            </a:extLst>
          </p:cNvPr>
          <p:cNvPicPr>
            <a:picLocks noChangeAspect="1"/>
          </p:cNvPicPr>
          <p:nvPr/>
        </p:nvPicPr>
        <p:blipFill rotWithShape="1">
          <a:blip r:embed="rId4"/>
          <a:srcRect l="4362"/>
          <a:stretch/>
        </p:blipFill>
        <p:spPr>
          <a:xfrm>
            <a:off x="1959100" y="3716991"/>
            <a:ext cx="4398575" cy="1326499"/>
          </a:xfrm>
          <a:prstGeom prst="rect">
            <a:avLst/>
          </a:prstGeom>
        </p:spPr>
      </p:pic>
      <p:sp>
        <p:nvSpPr>
          <p:cNvPr id="319" name="Google Shape;319;p19"/>
          <p:cNvSpPr txBox="1">
            <a:spLocks noGrp="1"/>
          </p:cNvSpPr>
          <p:nvPr>
            <p:ph type="title" idx="4294967295"/>
          </p:nvPr>
        </p:nvSpPr>
        <p:spPr>
          <a:xfrm>
            <a:off x="1180208" y="100010"/>
            <a:ext cx="7632180" cy="849224"/>
          </a:xfrm>
          <a:prstGeom prst="rect">
            <a:avLst/>
          </a:prstGeom>
        </p:spPr>
        <p:txBody>
          <a:bodyPr spcFirstLastPara="1" wrap="square" lIns="91425" tIns="91425" rIns="91425" bIns="91425" anchor="t" anchorCtr="0">
            <a:noAutofit/>
          </a:bodyPr>
          <a:lstStyle/>
          <a:p>
            <a:pPr lvl="0" algn="ctr"/>
            <a:r>
              <a:rPr lang="en-US" sz="2400" dirty="0"/>
              <a:t>    Any key influencers of residential ZIP Code energy consumption? </a:t>
            </a:r>
            <a:endParaRPr sz="2400" dirty="0"/>
          </a:p>
        </p:txBody>
      </p:sp>
      <p:sp>
        <p:nvSpPr>
          <p:cNvPr id="2" name="TextBox 1">
            <a:extLst>
              <a:ext uri="{FF2B5EF4-FFF2-40B4-BE49-F238E27FC236}">
                <a16:creationId xmlns:a16="http://schemas.microsoft.com/office/drawing/2014/main" id="{E87FFFEF-8638-1242-913E-45AB1266FCD7}"/>
              </a:ext>
            </a:extLst>
          </p:cNvPr>
          <p:cNvSpPr txBox="1"/>
          <p:nvPr/>
        </p:nvSpPr>
        <p:spPr>
          <a:xfrm>
            <a:off x="2052090" y="1050455"/>
            <a:ext cx="6592186" cy="2776337"/>
          </a:xfrm>
          <a:prstGeom prst="rect">
            <a:avLst/>
          </a:prstGeom>
          <a:noFill/>
        </p:spPr>
        <p:txBody>
          <a:bodyPr wrap="square" rtlCol="0">
            <a:spAutoFit/>
          </a:bodyPr>
          <a:lstStyle/>
          <a:p>
            <a:pPr marL="285750" indent="-285750">
              <a:lnSpc>
                <a:spcPct val="200000"/>
              </a:lnSpc>
              <a:buFont typeface="Wingdings" pitchFamily="2" charset="2"/>
              <a:buChar char="v"/>
            </a:pPr>
            <a:r>
              <a:rPr lang="en-US" sz="1800" dirty="0"/>
              <a:t>Population</a:t>
            </a:r>
          </a:p>
          <a:p>
            <a:pPr marL="285750" indent="-285750">
              <a:lnSpc>
                <a:spcPct val="200000"/>
              </a:lnSpc>
              <a:buFont typeface="Wingdings" pitchFamily="2" charset="2"/>
              <a:buChar char="v"/>
            </a:pPr>
            <a:r>
              <a:rPr lang="en-US" sz="1800" dirty="0"/>
              <a:t>Median income </a:t>
            </a:r>
          </a:p>
          <a:p>
            <a:pPr marL="285750" indent="-285750">
              <a:lnSpc>
                <a:spcPct val="200000"/>
              </a:lnSpc>
              <a:buFont typeface="Wingdings" pitchFamily="2" charset="2"/>
              <a:buChar char="v"/>
            </a:pPr>
            <a:r>
              <a:rPr lang="en-US" sz="1800" dirty="0"/>
              <a:t>Median age</a:t>
            </a:r>
          </a:p>
          <a:p>
            <a:pPr marL="285750" indent="-285750">
              <a:lnSpc>
                <a:spcPct val="200000"/>
              </a:lnSpc>
              <a:buFont typeface="Wingdings" pitchFamily="2" charset="2"/>
              <a:buChar char="v"/>
            </a:pPr>
            <a:r>
              <a:rPr lang="en-US" sz="1800" dirty="0"/>
              <a:t>Unemployment</a:t>
            </a:r>
          </a:p>
          <a:p>
            <a:pPr marL="285750" indent="-285750">
              <a:lnSpc>
                <a:spcPct val="200000"/>
              </a:lnSpc>
              <a:buFont typeface="Wingdings" pitchFamily="2" charset="2"/>
              <a:buChar char="v"/>
            </a:pPr>
            <a:r>
              <a:rPr lang="en-US" sz="1800" dirty="0"/>
              <a:t>Median home price</a:t>
            </a:r>
          </a:p>
        </p:txBody>
      </p:sp>
      <p:pic>
        <p:nvPicPr>
          <p:cNvPr id="4" name="Picture 3" descr="A toy doll&#10;&#10;Description automatically generated">
            <a:extLst>
              <a:ext uri="{FF2B5EF4-FFF2-40B4-BE49-F238E27FC236}">
                <a16:creationId xmlns:a16="http://schemas.microsoft.com/office/drawing/2014/main" id="{C9913DF2-7BD4-1248-A2DD-01CCBE8C33BB}"/>
              </a:ext>
            </a:extLst>
          </p:cNvPr>
          <p:cNvPicPr>
            <a:picLocks noChangeAspect="1"/>
          </p:cNvPicPr>
          <p:nvPr/>
        </p:nvPicPr>
        <p:blipFill>
          <a:blip r:embed="rId5"/>
          <a:stretch>
            <a:fillRect/>
          </a:stretch>
        </p:blipFill>
        <p:spPr>
          <a:xfrm>
            <a:off x="4851853" y="1815453"/>
            <a:ext cx="3452175" cy="1249656"/>
          </a:xfrm>
          <a:prstGeom prst="rect">
            <a:avLst/>
          </a:prstGeom>
        </p:spPr>
      </p:pic>
      <p:pic>
        <p:nvPicPr>
          <p:cNvPr id="6" name="Picture 5" descr="A close up of a sign&#10;&#10;Description automatically generated">
            <a:extLst>
              <a:ext uri="{FF2B5EF4-FFF2-40B4-BE49-F238E27FC236}">
                <a16:creationId xmlns:a16="http://schemas.microsoft.com/office/drawing/2014/main" id="{B8A65189-88A6-E64F-8FF5-1A1944A1299D}"/>
              </a:ext>
            </a:extLst>
          </p:cNvPr>
          <p:cNvPicPr>
            <a:picLocks noChangeAspect="1"/>
          </p:cNvPicPr>
          <p:nvPr/>
        </p:nvPicPr>
        <p:blipFill>
          <a:blip r:embed="rId6"/>
          <a:stretch>
            <a:fillRect/>
          </a:stretch>
        </p:blipFill>
        <p:spPr>
          <a:xfrm>
            <a:off x="10633" y="0"/>
            <a:ext cx="1838699" cy="982922"/>
          </a:xfrm>
          <a:prstGeom prst="rect">
            <a:avLst/>
          </a:prstGeom>
        </p:spPr>
      </p:pic>
    </p:spTree>
    <p:extLst>
      <p:ext uri="{BB962C8B-B14F-4D97-AF65-F5344CB8AC3E}">
        <p14:creationId xmlns:p14="http://schemas.microsoft.com/office/powerpoint/2010/main" val="4933222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65"/>
        <p:cNvGrpSpPr/>
        <p:nvPr/>
      </p:nvGrpSpPr>
      <p:grpSpPr>
        <a:xfrm>
          <a:off x="0" y="0"/>
          <a:ext cx="0" cy="0"/>
          <a:chOff x="0" y="0"/>
          <a:chExt cx="0" cy="0"/>
        </a:xfrm>
      </p:grpSpPr>
      <p:sp>
        <p:nvSpPr>
          <p:cNvPr id="366" name="Google Shape;366;p26"/>
          <p:cNvSpPr txBox="1">
            <a:spLocks noGrp="1"/>
          </p:cNvSpPr>
          <p:nvPr>
            <p:ph type="title" idx="4294967295"/>
          </p:nvPr>
        </p:nvSpPr>
        <p:spPr>
          <a:xfrm>
            <a:off x="1303800" y="142665"/>
            <a:ext cx="7030500" cy="558300"/>
          </a:xfrm>
          <a:prstGeom prst="rect">
            <a:avLst/>
          </a:prstGeom>
        </p:spPr>
        <p:txBody>
          <a:bodyPr spcFirstLastPara="1" wrap="square" lIns="91425" tIns="91425" rIns="91425" bIns="91425" anchor="t" anchorCtr="0">
            <a:noAutofit/>
          </a:bodyPr>
          <a:lstStyle/>
          <a:p>
            <a:pPr lvl="0" algn="ctr"/>
            <a:r>
              <a:rPr lang="en" sz="2400" dirty="0"/>
              <a:t>Top 10: </a:t>
            </a:r>
            <a:r>
              <a:rPr lang="en-US" sz="2400" dirty="0"/>
              <a:t>Is there a </a:t>
            </a:r>
            <a:r>
              <a:rPr lang="en" sz="2400" dirty="0"/>
              <a:t>relationship with proximity? </a:t>
            </a:r>
            <a:endParaRPr sz="2400" dirty="0"/>
          </a:p>
        </p:txBody>
      </p:sp>
      <p:pic>
        <p:nvPicPr>
          <p:cNvPr id="367" name="Google Shape;367;p26"/>
          <p:cNvPicPr preferRelativeResize="0"/>
          <p:nvPr/>
        </p:nvPicPr>
        <p:blipFill>
          <a:blip r:embed="rId4">
            <a:alphaModFix/>
          </a:blip>
          <a:stretch>
            <a:fillRect/>
          </a:stretch>
        </p:blipFill>
        <p:spPr>
          <a:xfrm>
            <a:off x="61075" y="978101"/>
            <a:ext cx="4510925" cy="2575504"/>
          </a:xfrm>
          <a:prstGeom prst="rect">
            <a:avLst/>
          </a:prstGeom>
          <a:noFill/>
          <a:ln>
            <a:noFill/>
          </a:ln>
        </p:spPr>
      </p:pic>
      <p:pic>
        <p:nvPicPr>
          <p:cNvPr id="368" name="Google Shape;368;p26"/>
          <p:cNvPicPr preferRelativeResize="0"/>
          <p:nvPr/>
        </p:nvPicPr>
        <p:blipFill>
          <a:blip r:embed="rId5">
            <a:alphaModFix/>
          </a:blip>
          <a:stretch>
            <a:fillRect/>
          </a:stretch>
        </p:blipFill>
        <p:spPr>
          <a:xfrm>
            <a:off x="4572001" y="924894"/>
            <a:ext cx="4558700" cy="2654834"/>
          </a:xfrm>
          <a:prstGeom prst="rect">
            <a:avLst/>
          </a:prstGeom>
          <a:noFill/>
          <a:ln>
            <a:noFill/>
          </a:ln>
        </p:spPr>
      </p:pic>
      <p:sp>
        <p:nvSpPr>
          <p:cNvPr id="2" name="TextBox 1">
            <a:extLst>
              <a:ext uri="{FF2B5EF4-FFF2-40B4-BE49-F238E27FC236}">
                <a16:creationId xmlns:a16="http://schemas.microsoft.com/office/drawing/2014/main" id="{9F11B138-CB3F-9F47-BC44-71F504CED282}"/>
              </a:ext>
            </a:extLst>
          </p:cNvPr>
          <p:cNvSpPr txBox="1"/>
          <p:nvPr/>
        </p:nvSpPr>
        <p:spPr>
          <a:xfrm>
            <a:off x="6875237" y="2858027"/>
            <a:ext cx="531224" cy="215444"/>
          </a:xfrm>
          <a:prstGeom prst="rect">
            <a:avLst/>
          </a:prstGeom>
          <a:noFill/>
        </p:spPr>
        <p:txBody>
          <a:bodyPr wrap="square" rtlCol="0">
            <a:spAutoFit/>
          </a:bodyPr>
          <a:lstStyle/>
          <a:p>
            <a:r>
              <a:rPr lang="en-US" sz="800"/>
              <a:t>37013</a:t>
            </a:r>
          </a:p>
        </p:txBody>
      </p:sp>
      <p:sp>
        <p:nvSpPr>
          <p:cNvPr id="3" name="TextBox 2">
            <a:extLst>
              <a:ext uri="{FF2B5EF4-FFF2-40B4-BE49-F238E27FC236}">
                <a16:creationId xmlns:a16="http://schemas.microsoft.com/office/drawing/2014/main" id="{A4514DE7-527E-9E4A-8668-137A7FC82ECF}"/>
              </a:ext>
            </a:extLst>
          </p:cNvPr>
          <p:cNvSpPr txBox="1"/>
          <p:nvPr/>
        </p:nvSpPr>
        <p:spPr>
          <a:xfrm>
            <a:off x="5730235" y="2777727"/>
            <a:ext cx="809897" cy="215444"/>
          </a:xfrm>
          <a:prstGeom prst="rect">
            <a:avLst/>
          </a:prstGeom>
          <a:noFill/>
        </p:spPr>
        <p:txBody>
          <a:bodyPr wrap="square" rtlCol="0">
            <a:spAutoFit/>
          </a:bodyPr>
          <a:lstStyle/>
          <a:p>
            <a:r>
              <a:rPr lang="en-US" sz="800" dirty="0"/>
              <a:t>37221</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58"/>
        <p:cNvGrpSpPr/>
        <p:nvPr/>
      </p:nvGrpSpPr>
      <p:grpSpPr>
        <a:xfrm>
          <a:off x="0" y="0"/>
          <a:ext cx="0" cy="0"/>
          <a:chOff x="0" y="0"/>
          <a:chExt cx="0" cy="0"/>
        </a:xfrm>
      </p:grpSpPr>
      <p:sp>
        <p:nvSpPr>
          <p:cNvPr id="359" name="Google Shape;359;p25"/>
          <p:cNvSpPr txBox="1">
            <a:spLocks noGrp="1"/>
          </p:cNvSpPr>
          <p:nvPr>
            <p:ph type="title" idx="4294967295"/>
          </p:nvPr>
        </p:nvSpPr>
        <p:spPr>
          <a:xfrm>
            <a:off x="1303800" y="150239"/>
            <a:ext cx="7030500" cy="8066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Is there a </a:t>
            </a:r>
            <a:r>
              <a:rPr lang="en" sz="2400" dirty="0"/>
              <a:t>relationship with proximity for lowest 10 ZIP Codes?</a:t>
            </a:r>
            <a:endParaRPr sz="2400" dirty="0"/>
          </a:p>
        </p:txBody>
      </p:sp>
      <p:pic>
        <p:nvPicPr>
          <p:cNvPr id="360" name="Google Shape;360;p25"/>
          <p:cNvPicPr preferRelativeResize="0"/>
          <p:nvPr/>
        </p:nvPicPr>
        <p:blipFill>
          <a:blip r:embed="rId4">
            <a:alphaModFix/>
          </a:blip>
          <a:stretch>
            <a:fillRect/>
          </a:stretch>
        </p:blipFill>
        <p:spPr>
          <a:xfrm>
            <a:off x="96025" y="1727065"/>
            <a:ext cx="5150751" cy="2770460"/>
          </a:xfrm>
          <a:prstGeom prst="rect">
            <a:avLst/>
          </a:prstGeom>
          <a:noFill/>
          <a:ln>
            <a:noFill/>
          </a:ln>
        </p:spPr>
      </p:pic>
      <p:pic>
        <p:nvPicPr>
          <p:cNvPr id="361" name="Google Shape;361;p25"/>
          <p:cNvPicPr preferRelativeResize="0"/>
          <p:nvPr/>
        </p:nvPicPr>
        <p:blipFill>
          <a:blip r:embed="rId5">
            <a:alphaModFix/>
          </a:blip>
          <a:stretch>
            <a:fillRect/>
          </a:stretch>
        </p:blipFill>
        <p:spPr>
          <a:xfrm>
            <a:off x="5322975" y="1765125"/>
            <a:ext cx="3744826" cy="2732400"/>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72"/>
        <p:cNvGrpSpPr/>
        <p:nvPr/>
      </p:nvGrpSpPr>
      <p:grpSpPr>
        <a:xfrm>
          <a:off x="0" y="0"/>
          <a:ext cx="0" cy="0"/>
          <a:chOff x="0" y="0"/>
          <a:chExt cx="0" cy="0"/>
        </a:xfrm>
      </p:grpSpPr>
      <p:sp>
        <p:nvSpPr>
          <p:cNvPr id="373" name="Google Shape;373;p27"/>
          <p:cNvSpPr txBox="1">
            <a:spLocks noGrp="1"/>
          </p:cNvSpPr>
          <p:nvPr>
            <p:ph type="title" idx="4294967295"/>
          </p:nvPr>
        </p:nvSpPr>
        <p:spPr>
          <a:xfrm>
            <a:off x="547400" y="226439"/>
            <a:ext cx="8417400" cy="53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How is energy distribution over the ZIP Codes</a:t>
            </a:r>
            <a:endParaRPr sz="2400" dirty="0"/>
          </a:p>
        </p:txBody>
      </p:sp>
      <p:pic>
        <p:nvPicPr>
          <p:cNvPr id="7" name="Picture 6" descr="A picture containing room&#10;&#10;Description automatically generated">
            <a:extLst>
              <a:ext uri="{FF2B5EF4-FFF2-40B4-BE49-F238E27FC236}">
                <a16:creationId xmlns:a16="http://schemas.microsoft.com/office/drawing/2014/main" id="{F5D6E017-A49B-2040-8FC9-503950E0AA7F}"/>
              </a:ext>
            </a:extLst>
          </p:cNvPr>
          <p:cNvPicPr>
            <a:picLocks noChangeAspect="1"/>
          </p:cNvPicPr>
          <p:nvPr/>
        </p:nvPicPr>
        <p:blipFill>
          <a:blip r:embed="rId4"/>
          <a:stretch>
            <a:fillRect/>
          </a:stretch>
        </p:blipFill>
        <p:spPr>
          <a:xfrm>
            <a:off x="1844298" y="764040"/>
            <a:ext cx="5687879" cy="4186334"/>
          </a:xfrm>
          <a:prstGeom prst="rect">
            <a:avLst/>
          </a:prstGeom>
        </p:spPr>
      </p:pic>
    </p:spTree>
    <p:extLst>
      <p:ext uri="{BB962C8B-B14F-4D97-AF65-F5344CB8AC3E}">
        <p14:creationId xmlns:p14="http://schemas.microsoft.com/office/powerpoint/2010/main" val="11842942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65"/>
        <p:cNvGrpSpPr/>
        <p:nvPr/>
      </p:nvGrpSpPr>
      <p:grpSpPr>
        <a:xfrm>
          <a:off x="0" y="0"/>
          <a:ext cx="0" cy="0"/>
          <a:chOff x="0" y="0"/>
          <a:chExt cx="0" cy="0"/>
        </a:xfrm>
      </p:grpSpPr>
      <p:sp>
        <p:nvSpPr>
          <p:cNvPr id="366" name="Google Shape;366;p26"/>
          <p:cNvSpPr txBox="1">
            <a:spLocks noGrp="1"/>
          </p:cNvSpPr>
          <p:nvPr>
            <p:ph type="title" idx="4294967295"/>
          </p:nvPr>
        </p:nvSpPr>
        <p:spPr>
          <a:xfrm>
            <a:off x="1303800" y="373530"/>
            <a:ext cx="7030500" cy="55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Recommendations</a:t>
            </a:r>
            <a:endParaRPr sz="2400" dirty="0"/>
          </a:p>
        </p:txBody>
      </p:sp>
      <p:sp>
        <p:nvSpPr>
          <p:cNvPr id="4" name="TextBox 3">
            <a:extLst>
              <a:ext uri="{FF2B5EF4-FFF2-40B4-BE49-F238E27FC236}">
                <a16:creationId xmlns:a16="http://schemas.microsoft.com/office/drawing/2014/main" id="{195AB004-6DBD-F647-A984-9446925B64F9}"/>
              </a:ext>
            </a:extLst>
          </p:cNvPr>
          <p:cNvSpPr txBox="1"/>
          <p:nvPr/>
        </p:nvSpPr>
        <p:spPr>
          <a:xfrm>
            <a:off x="588936" y="1318437"/>
            <a:ext cx="8260596" cy="3416320"/>
          </a:xfrm>
          <a:prstGeom prst="rect">
            <a:avLst/>
          </a:prstGeom>
          <a:noFill/>
        </p:spPr>
        <p:txBody>
          <a:bodyPr wrap="square" rtlCol="0">
            <a:spAutoFit/>
          </a:bodyPr>
          <a:lstStyle/>
          <a:p>
            <a:pPr marL="285750" indent="-285750">
              <a:lnSpc>
                <a:spcPct val="150000"/>
              </a:lnSpc>
              <a:buFont typeface="Wingdings" pitchFamily="2" charset="2"/>
              <a:buChar char="v"/>
            </a:pPr>
            <a:r>
              <a:rPr lang="en-US" sz="1800" dirty="0"/>
              <a:t>Further analysis need to be done on the age of the homes, energy efficiency</a:t>
            </a:r>
          </a:p>
          <a:p>
            <a:pPr marL="285750" indent="-285750">
              <a:lnSpc>
                <a:spcPct val="150000"/>
              </a:lnSpc>
              <a:buFont typeface="Wingdings" pitchFamily="2" charset="2"/>
              <a:buChar char="v"/>
            </a:pPr>
            <a:r>
              <a:rPr lang="en-US" sz="1800" dirty="0"/>
              <a:t>Know the different home electric equipment in a ZIP Code</a:t>
            </a:r>
          </a:p>
          <a:p>
            <a:pPr marL="285750" indent="-285750">
              <a:lnSpc>
                <a:spcPct val="150000"/>
              </a:lnSpc>
              <a:buFont typeface="Wingdings" pitchFamily="2" charset="2"/>
              <a:buChar char="v"/>
            </a:pPr>
            <a:r>
              <a:rPr lang="en-US" sz="1800" dirty="0"/>
              <a:t>The square footage of residential homes</a:t>
            </a:r>
          </a:p>
          <a:p>
            <a:pPr marL="285750" indent="-285750">
              <a:lnSpc>
                <a:spcPct val="150000"/>
              </a:lnSpc>
              <a:buFont typeface="Wingdings" pitchFamily="2" charset="2"/>
              <a:buChar char="v"/>
            </a:pPr>
            <a:endParaRPr lang="en-US" sz="1800" dirty="0"/>
          </a:p>
          <a:p>
            <a:pPr marL="285750" indent="-285750">
              <a:lnSpc>
                <a:spcPct val="150000"/>
              </a:lnSpc>
              <a:buFont typeface="Wingdings" pitchFamily="2" charset="2"/>
              <a:buChar char="v"/>
            </a:pPr>
            <a:endParaRPr lang="en-US" sz="1800" dirty="0"/>
          </a:p>
          <a:p>
            <a:pPr marL="285750" indent="-285750">
              <a:lnSpc>
                <a:spcPct val="150000"/>
              </a:lnSpc>
              <a:buFont typeface="Wingdings" pitchFamily="2" charset="2"/>
              <a:buChar char="v"/>
            </a:pPr>
            <a:endParaRPr lang="en-US" sz="1800" dirty="0"/>
          </a:p>
          <a:p>
            <a:pPr marL="285750" indent="-285750">
              <a:buFont typeface="Wingdings" pitchFamily="2" charset="2"/>
              <a:buChar char="v"/>
            </a:pPr>
            <a:endParaRPr lang="en-US" sz="1800" dirty="0"/>
          </a:p>
          <a:p>
            <a:pPr marL="285750" indent="-285750">
              <a:buFont typeface="Wingdings" pitchFamily="2" charset="2"/>
              <a:buChar char="v"/>
            </a:pPr>
            <a:endParaRPr lang="en-US" sz="1800" dirty="0"/>
          </a:p>
          <a:p>
            <a:pPr marL="285750" indent="-285750">
              <a:buFont typeface="Wingdings" pitchFamily="2" charset="2"/>
              <a:buChar char="v"/>
            </a:pPr>
            <a:endParaRPr lang="en-US" sz="1800" dirty="0"/>
          </a:p>
        </p:txBody>
      </p:sp>
    </p:spTree>
    <p:extLst>
      <p:ext uri="{BB962C8B-B14F-4D97-AF65-F5344CB8AC3E}">
        <p14:creationId xmlns:p14="http://schemas.microsoft.com/office/powerpoint/2010/main" val="6939165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78"/>
        <p:cNvGrpSpPr/>
        <p:nvPr/>
      </p:nvGrpSpPr>
      <p:grpSpPr>
        <a:xfrm>
          <a:off x="0" y="0"/>
          <a:ext cx="0" cy="0"/>
          <a:chOff x="0" y="0"/>
          <a:chExt cx="0" cy="0"/>
        </a:xfrm>
      </p:grpSpPr>
      <p:sp>
        <p:nvSpPr>
          <p:cNvPr id="379" name="Google Shape;379;p28"/>
          <p:cNvSpPr txBox="1">
            <a:spLocks noGrp="1"/>
          </p:cNvSpPr>
          <p:nvPr>
            <p:ph type="body" idx="4294967295"/>
          </p:nvPr>
        </p:nvSpPr>
        <p:spPr>
          <a:xfrm>
            <a:off x="278969" y="1300950"/>
            <a:ext cx="8601560" cy="384255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Char char="❖"/>
            </a:pPr>
            <a:r>
              <a:rPr lang="en" sz="1600" dirty="0" err="1"/>
              <a:t>Data.Nashville.gov</a:t>
            </a:r>
            <a:r>
              <a:rPr lang="en" sz="1600" dirty="0"/>
              <a:t> (</a:t>
            </a:r>
            <a:r>
              <a:rPr lang="en" sz="1600" u="sng" dirty="0">
                <a:solidFill>
                  <a:schemeClr val="hlink"/>
                </a:solidFill>
                <a:latin typeface="Arial"/>
                <a:ea typeface="Arial"/>
                <a:cs typeface="Arial"/>
                <a:sym typeface="Arial"/>
                <a:hlinkClick r:id="rId4"/>
              </a:rPr>
              <a:t>https://data.nashville.gov/Energy-Usage/NES-Monthly-Energy-Consumption-by-Customer-Type-an/vbx7-mn5i</a:t>
            </a:r>
            <a:r>
              <a:rPr lang="en" sz="1600" dirty="0"/>
              <a:t>)</a:t>
            </a:r>
            <a:endParaRPr sz="1600" dirty="0"/>
          </a:p>
          <a:p>
            <a:pPr marL="457200" lvl="0" indent="-311150" algn="l" rtl="0">
              <a:lnSpc>
                <a:spcPct val="150000"/>
              </a:lnSpc>
              <a:spcBef>
                <a:spcPts val="0"/>
              </a:spcBef>
              <a:spcAft>
                <a:spcPts val="0"/>
              </a:spcAft>
              <a:buSzPts val="1300"/>
              <a:buChar char="❖"/>
            </a:pPr>
            <a:r>
              <a:rPr lang="en" sz="1600" dirty="0"/>
              <a:t>U.S. Energy Information administration( </a:t>
            </a:r>
            <a:r>
              <a:rPr lang="en" sz="1600" u="sng" dirty="0">
                <a:solidFill>
                  <a:schemeClr val="hlink"/>
                </a:solidFill>
                <a:latin typeface="Arial"/>
                <a:ea typeface="Arial"/>
                <a:cs typeface="Arial"/>
                <a:sym typeface="Arial"/>
                <a:hlinkClick r:id="rId5"/>
              </a:rPr>
              <a:t>https://www.eia.gov/</a:t>
            </a:r>
            <a:r>
              <a:rPr lang="en" sz="1600" dirty="0"/>
              <a:t>)</a:t>
            </a:r>
            <a:endParaRPr sz="1600" dirty="0"/>
          </a:p>
          <a:p>
            <a:pPr marL="457200" lvl="0" indent="-311150" algn="l" rtl="0">
              <a:lnSpc>
                <a:spcPct val="150000"/>
              </a:lnSpc>
              <a:spcBef>
                <a:spcPts val="0"/>
              </a:spcBef>
              <a:spcAft>
                <a:spcPts val="0"/>
              </a:spcAft>
              <a:buSzPts val="1300"/>
              <a:buChar char="❖"/>
            </a:pPr>
            <a:r>
              <a:rPr lang="en" sz="1600" dirty="0"/>
              <a:t>United States zip codes(</a:t>
            </a:r>
            <a:r>
              <a:rPr lang="en" sz="1600" u="sng" dirty="0">
                <a:solidFill>
                  <a:schemeClr val="hlink"/>
                </a:solidFill>
                <a:latin typeface="Arial"/>
                <a:ea typeface="Arial"/>
                <a:cs typeface="Arial"/>
                <a:sym typeface="Arial"/>
                <a:hlinkClick r:id="rId6"/>
              </a:rPr>
              <a:t>https://www.unitedstateszipcodes.org/</a:t>
            </a:r>
            <a:r>
              <a:rPr lang="en" sz="1600" dirty="0"/>
              <a:t>)</a:t>
            </a:r>
            <a:endParaRPr sz="1600" dirty="0"/>
          </a:p>
          <a:p>
            <a:pPr marL="457200" lvl="0" indent="-311150" algn="l" rtl="0">
              <a:lnSpc>
                <a:spcPct val="150000"/>
              </a:lnSpc>
              <a:spcBef>
                <a:spcPts val="0"/>
              </a:spcBef>
              <a:spcAft>
                <a:spcPts val="0"/>
              </a:spcAft>
              <a:buSzPts val="1300"/>
              <a:buChar char="❖"/>
            </a:pPr>
            <a:r>
              <a:rPr lang="en" sz="1600" dirty="0"/>
              <a:t>Choose energy (</a:t>
            </a:r>
            <a:r>
              <a:rPr lang="en" sz="1600" u="sng" dirty="0">
                <a:solidFill>
                  <a:schemeClr val="hlink"/>
                </a:solidFill>
                <a:latin typeface="Arial"/>
                <a:ea typeface="Arial"/>
                <a:cs typeface="Arial"/>
                <a:sym typeface="Arial"/>
                <a:hlinkClick r:id="rId7"/>
              </a:rPr>
              <a:t>https://www.chooseenergy.com/news/article/the-states-that-use-the-most-and-least-amount-of-energy-per-household/</a:t>
            </a:r>
            <a:r>
              <a:rPr lang="en" sz="1600" dirty="0"/>
              <a:t>)</a:t>
            </a:r>
            <a:endParaRPr sz="1600" dirty="0"/>
          </a:p>
          <a:p>
            <a:pPr marL="457200" lvl="0" indent="-311150" algn="l" rtl="0">
              <a:lnSpc>
                <a:spcPct val="150000"/>
              </a:lnSpc>
              <a:spcBef>
                <a:spcPts val="0"/>
              </a:spcBef>
              <a:spcAft>
                <a:spcPts val="0"/>
              </a:spcAft>
              <a:buSzPts val="1300"/>
              <a:buChar char="❖"/>
            </a:pPr>
            <a:r>
              <a:rPr lang="en" sz="1600" dirty="0" err="1"/>
              <a:t>Statistica</a:t>
            </a:r>
            <a:r>
              <a:rPr lang="en" sz="1600" dirty="0"/>
              <a:t> (</a:t>
            </a:r>
            <a:r>
              <a:rPr lang="en" sz="1600" u="sng" dirty="0">
                <a:solidFill>
                  <a:schemeClr val="hlink"/>
                </a:solidFill>
                <a:latin typeface="Arial"/>
                <a:ea typeface="Arial"/>
                <a:cs typeface="Arial"/>
                <a:sym typeface="Arial"/>
                <a:hlinkClick r:id="rId8"/>
              </a:rPr>
              <a:t>https://www.statista.com/statistics/807951/average-monthly-electricity-usage-in-major-us-cities/</a:t>
            </a:r>
            <a:r>
              <a:rPr lang="en" sz="1600" dirty="0"/>
              <a:t>)</a:t>
            </a:r>
          </a:p>
          <a:p>
            <a:pPr lvl="0">
              <a:lnSpc>
                <a:spcPct val="150000"/>
              </a:lnSpc>
              <a:buChar char="❖"/>
            </a:pPr>
            <a:r>
              <a:rPr lang="en" sz="1600" dirty="0"/>
              <a:t> Nashville Electric Service </a:t>
            </a:r>
            <a:r>
              <a:rPr lang="en-US" sz="1600" dirty="0">
                <a:hlinkClick r:id="rId9"/>
              </a:rPr>
              <a:t>https://www.nespower.com</a:t>
            </a:r>
            <a:endParaRPr sz="1600" dirty="0"/>
          </a:p>
          <a:p>
            <a:pPr marL="457200" lvl="0" indent="-311150" algn="l" rtl="0">
              <a:lnSpc>
                <a:spcPct val="150000"/>
              </a:lnSpc>
              <a:spcBef>
                <a:spcPts val="0"/>
              </a:spcBef>
              <a:spcAft>
                <a:spcPts val="0"/>
              </a:spcAft>
              <a:buSzPts val="1300"/>
              <a:buChar char="❖"/>
            </a:pPr>
            <a:endParaRPr sz="1600" dirty="0"/>
          </a:p>
        </p:txBody>
      </p:sp>
      <p:sp>
        <p:nvSpPr>
          <p:cNvPr id="380" name="Google Shape;380;p28"/>
          <p:cNvSpPr txBox="1">
            <a:spLocks noGrp="1"/>
          </p:cNvSpPr>
          <p:nvPr>
            <p:ph type="title" idx="4294967295"/>
          </p:nvPr>
        </p:nvSpPr>
        <p:spPr>
          <a:xfrm>
            <a:off x="1303800" y="598575"/>
            <a:ext cx="7030500" cy="4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References</a:t>
            </a:r>
            <a:endParaRPr sz="2400" dirty="0"/>
          </a:p>
          <a:p>
            <a:pPr marL="0" lvl="0" indent="0" algn="ctr" rtl="0">
              <a:spcBef>
                <a:spcPts val="0"/>
              </a:spcBef>
              <a:spcAft>
                <a:spcPts val="0"/>
              </a:spcAft>
              <a:buNone/>
            </a:pPr>
            <a:endParaRPr sz="24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
            <a:lum/>
          </a:blip>
          <a:srcRect/>
          <a:stretch>
            <a:fillRect t="-22000" b="-22000"/>
          </a:stretch>
        </a:blipFill>
        <a:effectLst/>
      </p:bgPr>
    </p:bg>
    <p:spTree>
      <p:nvGrpSpPr>
        <p:cNvPr id="1" name="Shape 283"/>
        <p:cNvGrpSpPr/>
        <p:nvPr/>
      </p:nvGrpSpPr>
      <p:grpSpPr>
        <a:xfrm>
          <a:off x="0" y="0"/>
          <a:ext cx="0" cy="0"/>
          <a:chOff x="0" y="0"/>
          <a:chExt cx="0" cy="0"/>
        </a:xfrm>
      </p:grpSpPr>
      <p:sp>
        <p:nvSpPr>
          <p:cNvPr id="284" name="Google Shape;284;p14"/>
          <p:cNvSpPr txBox="1"/>
          <p:nvPr/>
        </p:nvSpPr>
        <p:spPr>
          <a:xfrm>
            <a:off x="216976" y="1106275"/>
            <a:ext cx="8839674" cy="3656100"/>
          </a:xfrm>
          <a:prstGeom prst="rect">
            <a:avLst/>
          </a:prstGeom>
          <a:noFill/>
          <a:ln>
            <a:noFill/>
          </a:ln>
        </p:spPr>
        <p:txBody>
          <a:bodyPr spcFirstLastPara="1" wrap="square" lIns="91425" tIns="91425" rIns="91425" bIns="91425" anchor="t" anchorCtr="0">
            <a:noAutofit/>
          </a:bodyPr>
          <a:lstStyle/>
          <a:p>
            <a:pPr marL="285750" lvl="0" indent="-285750">
              <a:lnSpc>
                <a:spcPct val="150000"/>
              </a:lnSpc>
              <a:buFont typeface="Arial" panose="020B0604020202020204" pitchFamily="34" charset="0"/>
              <a:buChar char="•"/>
            </a:pPr>
            <a:r>
              <a:rPr lang="en-US" sz="1800" dirty="0">
                <a:highlight>
                  <a:srgbClr val="FFFFFF"/>
                </a:highlight>
              </a:rPr>
              <a:t>Nashville Electric Service(NES) is one of the 12 largest public electric utilities in the nation, distributing energy to more than 400,000 customers in Middle Tennessee.</a:t>
            </a:r>
          </a:p>
          <a:p>
            <a:pPr marL="285750" lvl="0" indent="-285750">
              <a:lnSpc>
                <a:spcPct val="150000"/>
              </a:lnSpc>
              <a:buFont typeface="Arial" panose="020B0604020202020204" pitchFamily="34" charset="0"/>
              <a:buChar char="•"/>
            </a:pPr>
            <a:r>
              <a:rPr lang="en" sz="1800" dirty="0">
                <a:solidFill>
                  <a:srgbClr val="333333"/>
                </a:solidFill>
                <a:highlight>
                  <a:srgbClr val="FAFAFA"/>
                </a:highlight>
              </a:rPr>
              <a:t>Average price of electricity: 10.65 ¢/kWh</a:t>
            </a:r>
          </a:p>
          <a:p>
            <a:pPr marL="285750" lvl="0" indent="-285750">
              <a:lnSpc>
                <a:spcPct val="150000"/>
              </a:lnSpc>
              <a:buFont typeface="Arial" panose="020B0604020202020204" pitchFamily="34" charset="0"/>
              <a:buChar char="•"/>
            </a:pPr>
            <a:r>
              <a:rPr lang="en" sz="1800" dirty="0">
                <a:solidFill>
                  <a:srgbClr val="333333"/>
                </a:solidFill>
                <a:highlight>
                  <a:srgbClr val="FAFAFA"/>
                </a:highlight>
              </a:rPr>
              <a:t>Average monthly usage: 1,238 kWh per customer (2nd highest in the nation)</a:t>
            </a:r>
          </a:p>
          <a:p>
            <a:pPr marL="285750" lvl="0" indent="-285750">
              <a:lnSpc>
                <a:spcPct val="150000"/>
              </a:lnSpc>
              <a:buFont typeface="Arial" panose="020B0604020202020204" pitchFamily="34" charset="0"/>
              <a:buChar char="•"/>
            </a:pPr>
            <a:r>
              <a:rPr lang="en" sz="1800" dirty="0">
                <a:solidFill>
                  <a:srgbClr val="333333"/>
                </a:solidFill>
                <a:highlight>
                  <a:srgbClr val="FAFAFA"/>
                </a:highlight>
              </a:rPr>
              <a:t>Average monthly bill: $129 (7th highest)</a:t>
            </a:r>
          </a:p>
          <a:p>
            <a:pPr marL="457200" marR="215900" lvl="0" indent="0" algn="l" rtl="0">
              <a:lnSpc>
                <a:spcPct val="150000"/>
              </a:lnSpc>
              <a:spcBef>
                <a:spcPts val="3100"/>
              </a:spcBef>
              <a:spcAft>
                <a:spcPts val="0"/>
              </a:spcAft>
              <a:buNone/>
            </a:pPr>
            <a:endParaRPr sz="1200" dirty="0">
              <a:solidFill>
                <a:srgbClr val="333333"/>
              </a:solidFill>
            </a:endParaRPr>
          </a:p>
          <a:p>
            <a:pPr marL="457200" marR="215900" lvl="0" indent="0" algn="l" rtl="0">
              <a:lnSpc>
                <a:spcPct val="115000"/>
              </a:lnSpc>
              <a:spcBef>
                <a:spcPts val="3100"/>
              </a:spcBef>
              <a:spcAft>
                <a:spcPts val="3100"/>
              </a:spcAft>
              <a:buNone/>
            </a:pPr>
            <a:endParaRPr dirty="0">
              <a:solidFill>
                <a:srgbClr val="333333"/>
              </a:solidFill>
            </a:endParaRPr>
          </a:p>
        </p:txBody>
      </p:sp>
      <p:sp>
        <p:nvSpPr>
          <p:cNvPr id="285" name="Google Shape;285;p14"/>
          <p:cNvSpPr txBox="1">
            <a:spLocks noGrp="1"/>
          </p:cNvSpPr>
          <p:nvPr>
            <p:ph type="title" idx="4294967295"/>
          </p:nvPr>
        </p:nvSpPr>
        <p:spPr>
          <a:xfrm>
            <a:off x="1272825" y="227900"/>
            <a:ext cx="7030500" cy="74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Facts</a:t>
            </a:r>
            <a:endParaRPr sz="2400" dirty="0"/>
          </a:p>
        </p:txBody>
      </p:sp>
    </p:spTree>
    <p:extLst>
      <p:ext uri="{BB962C8B-B14F-4D97-AF65-F5344CB8AC3E}">
        <p14:creationId xmlns:p14="http://schemas.microsoft.com/office/powerpoint/2010/main" val="8453041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72"/>
        <p:cNvGrpSpPr/>
        <p:nvPr/>
      </p:nvGrpSpPr>
      <p:grpSpPr>
        <a:xfrm>
          <a:off x="0" y="0"/>
          <a:ext cx="0" cy="0"/>
          <a:chOff x="0" y="0"/>
          <a:chExt cx="0" cy="0"/>
        </a:xfrm>
      </p:grpSpPr>
      <p:sp>
        <p:nvSpPr>
          <p:cNvPr id="373" name="Google Shape;373;p27"/>
          <p:cNvSpPr txBox="1">
            <a:spLocks noGrp="1"/>
          </p:cNvSpPr>
          <p:nvPr>
            <p:ph type="title" idx="4294967295"/>
          </p:nvPr>
        </p:nvSpPr>
        <p:spPr>
          <a:xfrm>
            <a:off x="547400" y="417833"/>
            <a:ext cx="8417400" cy="53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Tableau viz</a:t>
            </a:r>
            <a:endParaRPr sz="2400" dirty="0"/>
          </a:p>
        </p:txBody>
      </p:sp>
      <p:sp>
        <p:nvSpPr>
          <p:cNvPr id="8" name="Rectangle 7">
            <a:extLst>
              <a:ext uri="{FF2B5EF4-FFF2-40B4-BE49-F238E27FC236}">
                <a16:creationId xmlns:a16="http://schemas.microsoft.com/office/drawing/2014/main" id="{8AEF2D43-3EE2-F84A-973B-8697B5812CA1}"/>
              </a:ext>
            </a:extLst>
          </p:cNvPr>
          <p:cNvSpPr/>
          <p:nvPr/>
        </p:nvSpPr>
        <p:spPr>
          <a:xfrm>
            <a:off x="786809" y="1925966"/>
            <a:ext cx="7963786" cy="523220"/>
          </a:xfrm>
          <a:prstGeom prst="rect">
            <a:avLst/>
          </a:prstGeom>
        </p:spPr>
        <p:txBody>
          <a:bodyPr wrap="square">
            <a:spAutoFit/>
          </a:bodyPr>
          <a:lstStyle/>
          <a:p>
            <a:pPr lvl="0"/>
            <a:r>
              <a:rPr lang="en-US" dirty="0">
                <a:hlinkClick r:id="rId4"/>
              </a:rPr>
              <a:t>https://public.tableau.com/profile/bush1897#!/vizhome/EnergyConsumption_15781937576950/myDashboard1?publish=yes</a:t>
            </a:r>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72"/>
        <p:cNvGrpSpPr/>
        <p:nvPr/>
      </p:nvGrpSpPr>
      <p:grpSpPr>
        <a:xfrm>
          <a:off x="0" y="0"/>
          <a:ext cx="0" cy="0"/>
          <a:chOff x="0" y="0"/>
          <a:chExt cx="0" cy="0"/>
        </a:xfrm>
      </p:grpSpPr>
      <p:sp>
        <p:nvSpPr>
          <p:cNvPr id="373" name="Google Shape;373;p27"/>
          <p:cNvSpPr txBox="1">
            <a:spLocks noGrp="1"/>
          </p:cNvSpPr>
          <p:nvPr>
            <p:ph type="title" idx="4294967295"/>
          </p:nvPr>
        </p:nvSpPr>
        <p:spPr>
          <a:xfrm>
            <a:off x="547400" y="417833"/>
            <a:ext cx="8417400" cy="53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Tableau viz</a:t>
            </a:r>
            <a:endParaRPr sz="2400" dirty="0"/>
          </a:p>
        </p:txBody>
      </p:sp>
      <p:sp>
        <p:nvSpPr>
          <p:cNvPr id="8" name="Rectangle 7">
            <a:extLst>
              <a:ext uri="{FF2B5EF4-FFF2-40B4-BE49-F238E27FC236}">
                <a16:creationId xmlns:a16="http://schemas.microsoft.com/office/drawing/2014/main" id="{8AEF2D43-3EE2-F84A-973B-8697B5812CA1}"/>
              </a:ext>
            </a:extLst>
          </p:cNvPr>
          <p:cNvSpPr/>
          <p:nvPr/>
        </p:nvSpPr>
        <p:spPr>
          <a:xfrm>
            <a:off x="786809" y="1925966"/>
            <a:ext cx="7963786" cy="523220"/>
          </a:xfrm>
          <a:prstGeom prst="rect">
            <a:avLst/>
          </a:prstGeom>
        </p:spPr>
        <p:txBody>
          <a:bodyPr wrap="square">
            <a:spAutoFit/>
          </a:bodyPr>
          <a:lstStyle/>
          <a:p>
            <a:pPr lvl="0"/>
            <a:r>
              <a:rPr lang="en-US" u="sng" dirty="0">
                <a:solidFill>
                  <a:schemeClr val="hlink"/>
                </a:solidFill>
                <a:hlinkClick r:id="rId4"/>
              </a:rPr>
              <a:t>https://public.tableau.com/profile/bush1897#!/vizhome/EnergyConsumption_15781937576950/Mydashboard?publish=yes</a:t>
            </a:r>
            <a:endParaRPr lang="en-US" dirty="0"/>
          </a:p>
        </p:txBody>
      </p:sp>
    </p:spTree>
    <p:extLst>
      <p:ext uri="{BB962C8B-B14F-4D97-AF65-F5344CB8AC3E}">
        <p14:creationId xmlns:p14="http://schemas.microsoft.com/office/powerpoint/2010/main" val="28675424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9"/>
          <p:cNvSpPr txBox="1">
            <a:spLocks noGrp="1"/>
          </p:cNvSpPr>
          <p:nvPr>
            <p:ph type="title" idx="4294967295"/>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a:t>
            </a: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1"/>
          <p:cNvSpPr txBox="1">
            <a:spLocks noGrp="1"/>
          </p:cNvSpPr>
          <p:nvPr>
            <p:ph type="title" idx="4294967295"/>
          </p:nvPr>
        </p:nvSpPr>
        <p:spPr>
          <a:xfrm>
            <a:off x="1303800" y="674775"/>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Appendix</a:t>
            </a: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2"/>
          <p:cNvSpPr txBox="1">
            <a:spLocks noGrp="1"/>
          </p:cNvSpPr>
          <p:nvPr>
            <p:ph type="title" idx="4294967295"/>
          </p:nvPr>
        </p:nvSpPr>
        <p:spPr>
          <a:xfrm>
            <a:off x="1303800" y="141375"/>
            <a:ext cx="72687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Nashville daily avg population growth</a:t>
            </a:r>
            <a:endParaRPr sz="2400" dirty="0"/>
          </a:p>
        </p:txBody>
      </p:sp>
      <p:pic>
        <p:nvPicPr>
          <p:cNvPr id="402" name="Google Shape;402;p32"/>
          <p:cNvPicPr preferRelativeResize="0"/>
          <p:nvPr/>
        </p:nvPicPr>
        <p:blipFill>
          <a:blip r:embed="rId3">
            <a:alphaModFix/>
          </a:blip>
          <a:stretch>
            <a:fillRect/>
          </a:stretch>
        </p:blipFill>
        <p:spPr>
          <a:xfrm>
            <a:off x="2357375" y="830485"/>
            <a:ext cx="4809354" cy="423552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6"/>
          <p:cNvSpPr txBox="1">
            <a:spLocks noGrp="1"/>
          </p:cNvSpPr>
          <p:nvPr>
            <p:ph type="title" idx="4294967295"/>
          </p:nvPr>
        </p:nvSpPr>
        <p:spPr>
          <a:xfrm>
            <a:off x="1303800" y="369975"/>
            <a:ext cx="7030500" cy="76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Challenges</a:t>
            </a:r>
            <a:endParaRPr sz="2400" dirty="0"/>
          </a:p>
        </p:txBody>
      </p:sp>
      <p:sp>
        <p:nvSpPr>
          <p:cNvPr id="297" name="Google Shape;297;p16"/>
          <p:cNvSpPr txBox="1"/>
          <p:nvPr/>
        </p:nvSpPr>
        <p:spPr>
          <a:xfrm>
            <a:off x="402956" y="1178189"/>
            <a:ext cx="8535094" cy="3325200"/>
          </a:xfrm>
          <a:prstGeom prst="rect">
            <a:avLst/>
          </a:prstGeom>
          <a:solidFill>
            <a:srgbClr val="FFFFFF"/>
          </a:solidFill>
          <a:ln>
            <a:noFill/>
          </a:ln>
        </p:spPr>
        <p:txBody>
          <a:bodyPr spcFirstLastPara="1" wrap="square" lIns="91425" tIns="91425" rIns="91425" bIns="91425" anchor="t" anchorCtr="0">
            <a:noAutofit/>
          </a:bodyPr>
          <a:lstStyle/>
          <a:p>
            <a:pPr marL="285750" lvl="0" indent="-285750">
              <a:lnSpc>
                <a:spcPct val="150000"/>
              </a:lnSpc>
              <a:buFont typeface="Wingdings" pitchFamily="2" charset="2"/>
              <a:buChar char="v"/>
            </a:pPr>
            <a:r>
              <a:rPr lang="en-US" sz="1800" dirty="0"/>
              <a:t>The ZIP Codes with less than 100 NES customers was not displayed by NES for privacy reasons.</a:t>
            </a:r>
          </a:p>
          <a:p>
            <a:pPr marL="285750" lvl="0" indent="-285750">
              <a:lnSpc>
                <a:spcPct val="150000"/>
              </a:lnSpc>
              <a:buFont typeface="Wingdings" pitchFamily="2" charset="2"/>
              <a:buChar char="v"/>
            </a:pPr>
            <a:r>
              <a:rPr lang="en-US" sz="1800" dirty="0"/>
              <a:t>Most Nashville open data has many variables removed to protect the identity of individuals. </a:t>
            </a:r>
          </a:p>
          <a:p>
            <a:pPr marL="285750" lvl="0" indent="-285750">
              <a:lnSpc>
                <a:spcPct val="150000"/>
              </a:lnSpc>
              <a:buFont typeface="Wingdings" pitchFamily="2" charset="2"/>
              <a:buChar char="v"/>
            </a:pPr>
            <a:r>
              <a:rPr lang="en-US" sz="1800" dirty="0"/>
              <a:t>The data provided have few variables to consider during analysis, hence the limited scope. </a:t>
            </a:r>
          </a:p>
          <a:p>
            <a:pPr marL="285750" lvl="0" indent="-285750">
              <a:lnSpc>
                <a:spcPct val="150000"/>
              </a:lnSpc>
              <a:buFont typeface="Wingdings" pitchFamily="2" charset="2"/>
              <a:buChar char="v"/>
            </a:pPr>
            <a:r>
              <a:rPr lang="en-US" sz="1800" dirty="0"/>
              <a:t>The data does not provide square footage of the residential houses.</a:t>
            </a:r>
          </a:p>
          <a:p>
            <a:pPr marL="285750" lvl="0" indent="-285750">
              <a:lnSpc>
                <a:spcPct val="150000"/>
              </a:lnSpc>
              <a:buFont typeface="Wingdings" pitchFamily="2" charset="2"/>
              <a:buChar char="v"/>
            </a:pPr>
            <a:r>
              <a:rPr lang="en-US" sz="1800" dirty="0"/>
              <a:t>There is no different category types of residential houses. </a:t>
            </a:r>
          </a:p>
          <a:p>
            <a:pPr marL="457200" lvl="0" indent="0" algn="l" rtl="0">
              <a:lnSpc>
                <a:spcPct val="100000"/>
              </a:lnSpc>
              <a:spcBef>
                <a:spcPts val="0"/>
              </a:spcBef>
              <a:spcAft>
                <a:spcPts val="0"/>
              </a:spcAft>
              <a:buNone/>
            </a:pPr>
            <a:endParaRPr sz="1800" dirty="0">
              <a:solidFill>
                <a:srgbClr val="695D46"/>
              </a:solidFill>
            </a:endParaRPr>
          </a:p>
          <a:p>
            <a:pPr marL="0" lvl="0" indent="0" algn="l" rtl="0">
              <a:lnSpc>
                <a:spcPct val="150000"/>
              </a:lnSpc>
              <a:spcBef>
                <a:spcPts val="0"/>
              </a:spcBef>
              <a:spcAft>
                <a:spcPts val="0"/>
              </a:spcAft>
              <a:buNone/>
            </a:pPr>
            <a:endParaRPr sz="1800" dirty="0">
              <a:solidFill>
                <a:srgbClr val="695D46"/>
              </a:solidFill>
            </a:endParaRPr>
          </a:p>
          <a:p>
            <a:pPr marL="0" lvl="0" indent="0" algn="l" rtl="0">
              <a:lnSpc>
                <a:spcPct val="150000"/>
              </a:lnSpc>
              <a:spcBef>
                <a:spcPts val="0"/>
              </a:spcBef>
              <a:spcAft>
                <a:spcPts val="0"/>
              </a:spcAft>
              <a:buNone/>
            </a:pPr>
            <a:endParaRPr sz="1800" dirty="0">
              <a:solidFill>
                <a:srgbClr val="695D46"/>
              </a:solidFill>
            </a:endParaRPr>
          </a:p>
        </p:txBody>
      </p:sp>
    </p:spTree>
    <p:extLst>
      <p:ext uri="{BB962C8B-B14F-4D97-AF65-F5344CB8AC3E}">
        <p14:creationId xmlns:p14="http://schemas.microsoft.com/office/powerpoint/2010/main" val="37516905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8"/>
          <p:cNvSpPr txBox="1">
            <a:spLocks noGrp="1"/>
          </p:cNvSpPr>
          <p:nvPr>
            <p:ph type="title" idx="4294967295"/>
          </p:nvPr>
        </p:nvSpPr>
        <p:spPr>
          <a:xfrm>
            <a:off x="276600" y="75195"/>
            <a:ext cx="8703300" cy="6784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Annual energy consumption </a:t>
            </a:r>
            <a:endParaRPr sz="2400" dirty="0"/>
          </a:p>
        </p:txBody>
      </p:sp>
      <p:pic>
        <p:nvPicPr>
          <p:cNvPr id="6" name="Picture 5">
            <a:extLst>
              <a:ext uri="{FF2B5EF4-FFF2-40B4-BE49-F238E27FC236}">
                <a16:creationId xmlns:a16="http://schemas.microsoft.com/office/drawing/2014/main" id="{AF7A1A20-2EB1-C04E-B765-822F703B7516}"/>
              </a:ext>
            </a:extLst>
          </p:cNvPr>
          <p:cNvPicPr>
            <a:picLocks noChangeAspect="1"/>
          </p:cNvPicPr>
          <p:nvPr/>
        </p:nvPicPr>
        <p:blipFill>
          <a:blip r:embed="rId3"/>
          <a:stretch>
            <a:fillRect/>
          </a:stretch>
        </p:blipFill>
        <p:spPr>
          <a:xfrm>
            <a:off x="276600" y="870857"/>
            <a:ext cx="8735786" cy="3568540"/>
          </a:xfrm>
          <a:prstGeom prst="rect">
            <a:avLst/>
          </a:prstGeom>
        </p:spPr>
      </p:pic>
    </p:spTree>
    <p:extLst>
      <p:ext uri="{BB962C8B-B14F-4D97-AF65-F5344CB8AC3E}">
        <p14:creationId xmlns:p14="http://schemas.microsoft.com/office/powerpoint/2010/main" val="9379032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12"/>
        <p:cNvGrpSpPr/>
        <p:nvPr/>
      </p:nvGrpSpPr>
      <p:grpSpPr>
        <a:xfrm>
          <a:off x="0" y="0"/>
          <a:ext cx="0" cy="0"/>
          <a:chOff x="0" y="0"/>
          <a:chExt cx="0" cy="0"/>
        </a:xfrm>
      </p:grpSpPr>
      <p:sp>
        <p:nvSpPr>
          <p:cNvPr id="313" name="Google Shape;313;p18"/>
          <p:cNvSpPr txBox="1">
            <a:spLocks noGrp="1"/>
          </p:cNvSpPr>
          <p:nvPr>
            <p:ph type="title" idx="4294967295"/>
          </p:nvPr>
        </p:nvSpPr>
        <p:spPr>
          <a:xfrm>
            <a:off x="276600" y="75195"/>
            <a:ext cx="8703300" cy="6784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Total energy consumption in Nashville (2012-2019)</a:t>
            </a:r>
            <a:endParaRPr sz="2400" dirty="0"/>
          </a:p>
        </p:txBody>
      </p:sp>
      <p:pic>
        <p:nvPicPr>
          <p:cNvPr id="3" name="Picture 2">
            <a:extLst>
              <a:ext uri="{FF2B5EF4-FFF2-40B4-BE49-F238E27FC236}">
                <a16:creationId xmlns:a16="http://schemas.microsoft.com/office/drawing/2014/main" id="{50C55F09-7A13-6D43-B942-EF8CF2F45494}"/>
              </a:ext>
            </a:extLst>
          </p:cNvPr>
          <p:cNvPicPr>
            <a:picLocks noChangeAspect="1"/>
          </p:cNvPicPr>
          <p:nvPr/>
        </p:nvPicPr>
        <p:blipFill>
          <a:blip r:embed="rId4"/>
          <a:stretch>
            <a:fillRect/>
          </a:stretch>
        </p:blipFill>
        <p:spPr>
          <a:xfrm>
            <a:off x="276600" y="797935"/>
            <a:ext cx="8703300" cy="3736847"/>
          </a:xfrm>
          <a:prstGeom prst="rect">
            <a:avLst/>
          </a:prstGeom>
        </p:spPr>
      </p:pic>
    </p:spTree>
    <p:extLst>
      <p:ext uri="{BB962C8B-B14F-4D97-AF65-F5344CB8AC3E}">
        <p14:creationId xmlns:p14="http://schemas.microsoft.com/office/powerpoint/2010/main" val="28146300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3"/>
          <p:cNvSpPr txBox="1">
            <a:spLocks noGrp="1"/>
          </p:cNvSpPr>
          <p:nvPr>
            <p:ph type="title" idx="4294967295"/>
          </p:nvPr>
        </p:nvSpPr>
        <p:spPr>
          <a:xfrm>
            <a:off x="650928" y="65175"/>
            <a:ext cx="7714368" cy="92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Avg monthly energy consumption per ZIP Code</a:t>
            </a:r>
            <a:endParaRPr sz="2400" dirty="0"/>
          </a:p>
        </p:txBody>
      </p:sp>
      <p:pic>
        <p:nvPicPr>
          <p:cNvPr id="347" name="Google Shape;347;p23"/>
          <p:cNvPicPr preferRelativeResize="0"/>
          <p:nvPr/>
        </p:nvPicPr>
        <p:blipFill>
          <a:blip r:embed="rId3">
            <a:alphaModFix/>
          </a:blip>
          <a:stretch>
            <a:fillRect/>
          </a:stretch>
        </p:blipFill>
        <p:spPr>
          <a:xfrm>
            <a:off x="1075550" y="988275"/>
            <a:ext cx="6702123" cy="3948650"/>
          </a:xfrm>
          <a:prstGeom prst="rect">
            <a:avLst/>
          </a:prstGeom>
          <a:noFill/>
          <a:ln>
            <a:noFill/>
          </a:ln>
        </p:spPr>
      </p:pic>
      <p:sp>
        <p:nvSpPr>
          <p:cNvPr id="348" name="Google Shape;348;p23"/>
          <p:cNvSpPr txBox="1"/>
          <p:nvPr/>
        </p:nvSpPr>
        <p:spPr>
          <a:xfrm>
            <a:off x="3884825" y="4762500"/>
            <a:ext cx="970800" cy="2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latin typeface="Nunito"/>
                <a:ea typeface="Nunito"/>
                <a:cs typeface="Nunito"/>
                <a:sym typeface="Nunito"/>
              </a:rPr>
              <a:t>Zip code</a:t>
            </a:r>
            <a:endParaRPr sz="1000" dirty="0">
              <a:latin typeface="Nunito"/>
              <a:ea typeface="Nunito"/>
              <a:cs typeface="Nunito"/>
              <a:sym typeface="Nunito"/>
            </a:endParaRPr>
          </a:p>
        </p:txBody>
      </p:sp>
    </p:spTree>
    <p:extLst>
      <p:ext uri="{BB962C8B-B14F-4D97-AF65-F5344CB8AC3E}">
        <p14:creationId xmlns:p14="http://schemas.microsoft.com/office/powerpoint/2010/main" val="23173289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9"/>
          <p:cNvSpPr txBox="1">
            <a:spLocks noGrp="1"/>
          </p:cNvSpPr>
          <p:nvPr>
            <p:ph type="title" idx="4294967295"/>
          </p:nvPr>
        </p:nvSpPr>
        <p:spPr>
          <a:xfrm>
            <a:off x="925021" y="248871"/>
            <a:ext cx="7632180" cy="8492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    Population growth and median income?</a:t>
            </a:r>
            <a:endParaRPr sz="2400" dirty="0"/>
          </a:p>
        </p:txBody>
      </p:sp>
      <p:pic>
        <p:nvPicPr>
          <p:cNvPr id="5" name="Picture 4" descr="A picture containing drawing, food&#10;&#10;Description automatically generated">
            <a:extLst>
              <a:ext uri="{FF2B5EF4-FFF2-40B4-BE49-F238E27FC236}">
                <a16:creationId xmlns:a16="http://schemas.microsoft.com/office/drawing/2014/main" id="{FC2F2DAA-0226-8E49-91CE-50FF249C10FA}"/>
              </a:ext>
            </a:extLst>
          </p:cNvPr>
          <p:cNvPicPr>
            <a:picLocks noChangeAspect="1"/>
          </p:cNvPicPr>
          <p:nvPr/>
        </p:nvPicPr>
        <p:blipFill>
          <a:blip r:embed="rId3"/>
          <a:stretch>
            <a:fillRect/>
          </a:stretch>
        </p:blipFill>
        <p:spPr>
          <a:xfrm>
            <a:off x="109881" y="1903225"/>
            <a:ext cx="4355783" cy="2445489"/>
          </a:xfrm>
          <a:prstGeom prst="rect">
            <a:avLst/>
          </a:prstGeom>
        </p:spPr>
      </p:pic>
      <p:pic>
        <p:nvPicPr>
          <p:cNvPr id="9" name="Picture 8" descr="A picture containing drawing, food&#10;&#10;Description automatically generated">
            <a:extLst>
              <a:ext uri="{FF2B5EF4-FFF2-40B4-BE49-F238E27FC236}">
                <a16:creationId xmlns:a16="http://schemas.microsoft.com/office/drawing/2014/main" id="{16F19912-AC48-844D-840F-721789783B6C}"/>
              </a:ext>
            </a:extLst>
          </p:cNvPr>
          <p:cNvPicPr>
            <a:picLocks noChangeAspect="1"/>
          </p:cNvPicPr>
          <p:nvPr/>
        </p:nvPicPr>
        <p:blipFill>
          <a:blip r:embed="rId4"/>
          <a:stretch>
            <a:fillRect/>
          </a:stretch>
        </p:blipFill>
        <p:spPr>
          <a:xfrm>
            <a:off x="4653599" y="1844942"/>
            <a:ext cx="4379221" cy="2445489"/>
          </a:xfrm>
          <a:prstGeom prst="rect">
            <a:avLst/>
          </a:prstGeom>
        </p:spPr>
      </p:pic>
    </p:spTree>
    <p:extLst>
      <p:ext uri="{BB962C8B-B14F-4D97-AF65-F5344CB8AC3E}">
        <p14:creationId xmlns:p14="http://schemas.microsoft.com/office/powerpoint/2010/main" val="889112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
            <a:lum/>
          </a:blip>
          <a:srcRect/>
          <a:stretch>
            <a:fillRect t="-22000" b="-22000"/>
          </a:stretch>
        </a:blipFill>
        <a:effectLst/>
      </p:bgPr>
    </p:bg>
    <p:spTree>
      <p:nvGrpSpPr>
        <p:cNvPr id="1" name="Shape 289"/>
        <p:cNvGrpSpPr/>
        <p:nvPr/>
      </p:nvGrpSpPr>
      <p:grpSpPr>
        <a:xfrm>
          <a:off x="0" y="0"/>
          <a:ext cx="0" cy="0"/>
          <a:chOff x="0" y="0"/>
          <a:chExt cx="0" cy="0"/>
        </a:xfrm>
      </p:grpSpPr>
      <p:sp>
        <p:nvSpPr>
          <p:cNvPr id="290" name="Google Shape;290;p15"/>
          <p:cNvSpPr txBox="1">
            <a:spLocks noGrp="1"/>
          </p:cNvSpPr>
          <p:nvPr>
            <p:ph type="title" idx="4294967295"/>
          </p:nvPr>
        </p:nvSpPr>
        <p:spPr>
          <a:xfrm>
            <a:off x="1293475" y="219671"/>
            <a:ext cx="7030500" cy="4391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Nashville electric service(NES) customers</a:t>
            </a:r>
            <a:endParaRPr sz="2400" dirty="0"/>
          </a:p>
        </p:txBody>
      </p:sp>
      <p:sp>
        <p:nvSpPr>
          <p:cNvPr id="291" name="Google Shape;291;p15"/>
          <p:cNvSpPr txBox="1"/>
          <p:nvPr/>
        </p:nvSpPr>
        <p:spPr>
          <a:xfrm>
            <a:off x="557939" y="992017"/>
            <a:ext cx="8446576" cy="3771365"/>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695D46"/>
              </a:buClr>
              <a:buSzPts val="1800"/>
              <a:buChar char="❖"/>
            </a:pPr>
            <a:r>
              <a:rPr lang="en" sz="1800" b="1" dirty="0"/>
              <a:t>Residential: </a:t>
            </a:r>
            <a:r>
              <a:rPr lang="en" sz="1800" dirty="0"/>
              <a:t>services for individual homes on permanent foundations, that are not part of a park. </a:t>
            </a:r>
            <a:endParaRPr sz="1800" dirty="0"/>
          </a:p>
          <a:p>
            <a:pPr marL="457200" lvl="0" indent="-342900" algn="l" rtl="0">
              <a:lnSpc>
                <a:spcPct val="115000"/>
              </a:lnSpc>
              <a:spcBef>
                <a:spcPts val="0"/>
              </a:spcBef>
              <a:spcAft>
                <a:spcPts val="0"/>
              </a:spcAft>
              <a:buClr>
                <a:srgbClr val="695D46"/>
              </a:buClr>
              <a:buSzPts val="1800"/>
              <a:buChar char="❖"/>
            </a:pPr>
            <a:r>
              <a:rPr lang="en" sz="1800" b="1" dirty="0"/>
              <a:t>Commercial:</a:t>
            </a:r>
            <a:r>
              <a:rPr lang="en" sz="1800" dirty="0"/>
              <a:t> services to permanent commercial or industrial structures, outbuildings on residential property (barns, shops, pump-houses, garages, etc.), or any three-phase service whether it is for residential or commercial use. </a:t>
            </a:r>
          </a:p>
          <a:p>
            <a:pPr marL="457200" lvl="0" indent="-342900">
              <a:lnSpc>
                <a:spcPct val="115000"/>
              </a:lnSpc>
              <a:buClr>
                <a:srgbClr val="695D46"/>
              </a:buClr>
              <a:buSzPts val="1800"/>
              <a:buChar char="❖"/>
            </a:pPr>
            <a:r>
              <a:rPr lang="en" sz="1800" b="1" dirty="0"/>
              <a:t>Outdoor Lighting</a:t>
            </a:r>
            <a:r>
              <a:rPr lang="en" sz="1800" dirty="0"/>
              <a:t>: services for </a:t>
            </a:r>
            <a:r>
              <a:rPr lang="en-US" sz="1800" dirty="0"/>
              <a:t>outdoor security lighting to create a safer environment for homes or business. Lights can be installed on existing utility poles or on specially placed poles based on the necessary level of lighting.</a:t>
            </a:r>
          </a:p>
          <a:p>
            <a:pPr marL="457200" lvl="0" indent="-342900">
              <a:lnSpc>
                <a:spcPct val="115000"/>
              </a:lnSpc>
              <a:buClr>
                <a:srgbClr val="695D46"/>
              </a:buClr>
              <a:buSzPts val="1800"/>
              <a:buChar char="❖"/>
            </a:pPr>
            <a:r>
              <a:rPr lang="en-US" sz="1800" b="1" dirty="0"/>
              <a:t>Seasonal:  </a:t>
            </a:r>
            <a:r>
              <a:rPr lang="en-US" sz="1800" dirty="0"/>
              <a:t>Services offered as needed, such as during holiday seasons, Christmas tree stands, Christmas lights in Lebanon </a:t>
            </a:r>
            <a:endParaRPr sz="1800" dirty="0"/>
          </a:p>
          <a:p>
            <a:pPr marL="457200" lvl="0" indent="-342900" algn="l" rtl="0">
              <a:lnSpc>
                <a:spcPct val="115000"/>
              </a:lnSpc>
              <a:spcBef>
                <a:spcPts val="0"/>
              </a:spcBef>
              <a:spcAft>
                <a:spcPts val="0"/>
              </a:spcAft>
              <a:buSzPts val="1800"/>
              <a:buChar char="❖"/>
            </a:pPr>
            <a:endParaRPr sz="1800" dirty="0"/>
          </a:p>
          <a:p>
            <a:pPr marL="0" lvl="0" indent="0" algn="l" rtl="0">
              <a:lnSpc>
                <a:spcPct val="115000"/>
              </a:lnSpc>
              <a:spcBef>
                <a:spcPts val="0"/>
              </a:spcBef>
              <a:spcAft>
                <a:spcPts val="0"/>
              </a:spcAft>
              <a:buNone/>
            </a:pPr>
            <a:endParaRPr sz="1800" dirty="0"/>
          </a:p>
        </p:txBody>
      </p:sp>
      <p:pic>
        <p:nvPicPr>
          <p:cNvPr id="3" name="Picture 2" descr="A sign on the side of a road&#10;&#10;Description automatically generated">
            <a:extLst>
              <a:ext uri="{FF2B5EF4-FFF2-40B4-BE49-F238E27FC236}">
                <a16:creationId xmlns:a16="http://schemas.microsoft.com/office/drawing/2014/main" id="{56EACD82-64BB-B041-A30F-5E9FDDCB1BFC}"/>
              </a:ext>
            </a:extLst>
          </p:cNvPr>
          <p:cNvPicPr>
            <a:picLocks noChangeAspect="1"/>
          </p:cNvPicPr>
          <p:nvPr/>
        </p:nvPicPr>
        <p:blipFill>
          <a:blip r:embed="rId4"/>
          <a:stretch>
            <a:fillRect/>
          </a:stretch>
        </p:blipFill>
        <p:spPr>
          <a:xfrm>
            <a:off x="90852" y="56079"/>
            <a:ext cx="1589092" cy="5742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9"/>
          <p:cNvSpPr txBox="1">
            <a:spLocks noGrp="1"/>
          </p:cNvSpPr>
          <p:nvPr>
            <p:ph type="title" idx="4294967295"/>
          </p:nvPr>
        </p:nvSpPr>
        <p:spPr>
          <a:xfrm>
            <a:off x="988819" y="206340"/>
            <a:ext cx="7632180" cy="849224"/>
          </a:xfrm>
          <a:prstGeom prst="rect">
            <a:avLst/>
          </a:prstGeom>
        </p:spPr>
        <p:txBody>
          <a:bodyPr spcFirstLastPara="1" wrap="square" lIns="91425" tIns="91425" rIns="91425" bIns="91425" anchor="t" anchorCtr="0">
            <a:noAutofit/>
          </a:bodyPr>
          <a:lstStyle/>
          <a:p>
            <a:pPr lvl="0" algn="ctr"/>
            <a:r>
              <a:rPr lang="en-US" sz="2400" dirty="0"/>
              <a:t> Median age and median home price? </a:t>
            </a:r>
            <a:endParaRPr sz="2400" dirty="0"/>
          </a:p>
        </p:txBody>
      </p:sp>
      <p:pic>
        <p:nvPicPr>
          <p:cNvPr id="5" name="Picture 4" descr="A picture containing drawing, fence&#10;&#10;Description automatically generated">
            <a:extLst>
              <a:ext uri="{FF2B5EF4-FFF2-40B4-BE49-F238E27FC236}">
                <a16:creationId xmlns:a16="http://schemas.microsoft.com/office/drawing/2014/main" id="{2921F41D-7EAF-B745-8AA1-354583955264}"/>
              </a:ext>
            </a:extLst>
          </p:cNvPr>
          <p:cNvPicPr>
            <a:picLocks noChangeAspect="1"/>
          </p:cNvPicPr>
          <p:nvPr/>
        </p:nvPicPr>
        <p:blipFill>
          <a:blip r:embed="rId3"/>
          <a:stretch>
            <a:fillRect/>
          </a:stretch>
        </p:blipFill>
        <p:spPr>
          <a:xfrm>
            <a:off x="74342" y="1286540"/>
            <a:ext cx="4318790" cy="2466755"/>
          </a:xfrm>
          <a:prstGeom prst="rect">
            <a:avLst/>
          </a:prstGeom>
        </p:spPr>
      </p:pic>
      <p:pic>
        <p:nvPicPr>
          <p:cNvPr id="9" name="Picture 8" descr="A picture containing food, drawing&#10;&#10;Description automatically generated">
            <a:extLst>
              <a:ext uri="{FF2B5EF4-FFF2-40B4-BE49-F238E27FC236}">
                <a16:creationId xmlns:a16="http://schemas.microsoft.com/office/drawing/2014/main" id="{3C041C45-BB4B-5B4B-9804-72167D5B16A3}"/>
              </a:ext>
            </a:extLst>
          </p:cNvPr>
          <p:cNvPicPr>
            <a:picLocks noChangeAspect="1"/>
          </p:cNvPicPr>
          <p:nvPr/>
        </p:nvPicPr>
        <p:blipFill>
          <a:blip r:embed="rId4"/>
          <a:stretch>
            <a:fillRect/>
          </a:stretch>
        </p:blipFill>
        <p:spPr>
          <a:xfrm>
            <a:off x="4465674" y="1254641"/>
            <a:ext cx="4657060" cy="2600642"/>
          </a:xfrm>
          <a:prstGeom prst="rect">
            <a:avLst/>
          </a:prstGeom>
        </p:spPr>
      </p:pic>
    </p:spTree>
    <p:extLst>
      <p:ext uri="{BB962C8B-B14F-4D97-AF65-F5344CB8AC3E}">
        <p14:creationId xmlns:p14="http://schemas.microsoft.com/office/powerpoint/2010/main" val="37571448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9"/>
          <p:cNvSpPr txBox="1">
            <a:spLocks noGrp="1"/>
          </p:cNvSpPr>
          <p:nvPr>
            <p:ph type="title" idx="4294967295"/>
          </p:nvPr>
        </p:nvSpPr>
        <p:spPr>
          <a:xfrm>
            <a:off x="988819" y="206340"/>
            <a:ext cx="7632180" cy="849224"/>
          </a:xfrm>
          <a:prstGeom prst="rect">
            <a:avLst/>
          </a:prstGeom>
        </p:spPr>
        <p:txBody>
          <a:bodyPr spcFirstLastPara="1" wrap="square" lIns="91425" tIns="91425" rIns="91425" bIns="91425" anchor="t" anchorCtr="0">
            <a:noAutofit/>
          </a:bodyPr>
          <a:lstStyle/>
          <a:p>
            <a:pPr lvl="0" algn="ctr"/>
            <a:r>
              <a:rPr lang="en-US" sz="2400" dirty="0"/>
              <a:t> Unemployment? </a:t>
            </a:r>
            <a:endParaRPr sz="2400" dirty="0"/>
          </a:p>
        </p:txBody>
      </p:sp>
      <p:pic>
        <p:nvPicPr>
          <p:cNvPr id="3" name="Picture 2" descr="A picture containing drawing&#10;&#10;Description automatically generated">
            <a:extLst>
              <a:ext uri="{FF2B5EF4-FFF2-40B4-BE49-F238E27FC236}">
                <a16:creationId xmlns:a16="http://schemas.microsoft.com/office/drawing/2014/main" id="{F5FFEA0D-4BFB-684D-AC5E-97138B5B0248}"/>
              </a:ext>
            </a:extLst>
          </p:cNvPr>
          <p:cNvPicPr>
            <a:picLocks noChangeAspect="1"/>
          </p:cNvPicPr>
          <p:nvPr/>
        </p:nvPicPr>
        <p:blipFill>
          <a:blip r:embed="rId3"/>
          <a:stretch>
            <a:fillRect/>
          </a:stretch>
        </p:blipFill>
        <p:spPr>
          <a:xfrm>
            <a:off x="786807" y="942579"/>
            <a:ext cx="7293937" cy="4154690"/>
          </a:xfrm>
          <a:prstGeom prst="rect">
            <a:avLst/>
          </a:prstGeom>
        </p:spPr>
      </p:pic>
    </p:spTree>
    <p:extLst>
      <p:ext uri="{BB962C8B-B14F-4D97-AF65-F5344CB8AC3E}">
        <p14:creationId xmlns:p14="http://schemas.microsoft.com/office/powerpoint/2010/main" val="29744486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3"/>
          <p:cNvSpPr txBox="1">
            <a:spLocks noGrp="1"/>
          </p:cNvSpPr>
          <p:nvPr>
            <p:ph type="title" idx="4294967295"/>
          </p:nvPr>
        </p:nvSpPr>
        <p:spPr>
          <a:xfrm>
            <a:off x="764300" y="65175"/>
            <a:ext cx="7569900" cy="6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Energy consumption trends over the years</a:t>
            </a:r>
            <a:endParaRPr sz="2400" dirty="0"/>
          </a:p>
        </p:txBody>
      </p:sp>
      <p:pic>
        <p:nvPicPr>
          <p:cNvPr id="408" name="Google Shape;408;p33"/>
          <p:cNvPicPr preferRelativeResize="0"/>
          <p:nvPr/>
        </p:nvPicPr>
        <p:blipFill>
          <a:blip r:embed="rId3">
            <a:alphaModFix/>
          </a:blip>
          <a:stretch>
            <a:fillRect/>
          </a:stretch>
        </p:blipFill>
        <p:spPr>
          <a:xfrm>
            <a:off x="468725" y="734325"/>
            <a:ext cx="8392976" cy="4036000"/>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4"/>
          <p:cNvSpPr txBox="1">
            <a:spLocks noGrp="1"/>
          </p:cNvSpPr>
          <p:nvPr>
            <p:ph type="title" idx="4294967295"/>
          </p:nvPr>
        </p:nvSpPr>
        <p:spPr>
          <a:xfrm>
            <a:off x="1303800" y="141375"/>
            <a:ext cx="70305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Residential monthly energy consumption</a:t>
            </a:r>
            <a:endParaRPr sz="2400" dirty="0"/>
          </a:p>
        </p:txBody>
      </p:sp>
      <p:pic>
        <p:nvPicPr>
          <p:cNvPr id="414" name="Google Shape;414;p34"/>
          <p:cNvPicPr preferRelativeResize="0"/>
          <p:nvPr/>
        </p:nvPicPr>
        <p:blipFill>
          <a:blip r:embed="rId3">
            <a:alphaModFix/>
          </a:blip>
          <a:stretch>
            <a:fillRect/>
          </a:stretch>
        </p:blipFill>
        <p:spPr>
          <a:xfrm>
            <a:off x="1146450" y="703800"/>
            <a:ext cx="7997549" cy="4361050"/>
          </a:xfrm>
          <a:prstGeom prst="rect">
            <a:avLst/>
          </a:prstGeom>
          <a:noFill/>
          <a:ln>
            <a:noFill/>
          </a:ln>
        </p:spPr>
      </p:pic>
      <p:cxnSp>
        <p:nvCxnSpPr>
          <p:cNvPr id="415" name="Google Shape;415;p34"/>
          <p:cNvCxnSpPr/>
          <p:nvPr/>
        </p:nvCxnSpPr>
        <p:spPr>
          <a:xfrm flipH="1">
            <a:off x="1569775" y="1322025"/>
            <a:ext cx="134400" cy="371700"/>
          </a:xfrm>
          <a:prstGeom prst="straightConnector1">
            <a:avLst/>
          </a:prstGeom>
          <a:noFill/>
          <a:ln w="9525" cap="flat" cmpd="sng">
            <a:solidFill>
              <a:srgbClr val="FF0000"/>
            </a:solidFill>
            <a:prstDash val="solid"/>
            <a:round/>
            <a:headEnd type="none" w="med" len="med"/>
            <a:tailEnd type="triangle" w="med" len="med"/>
          </a:ln>
        </p:spPr>
      </p:cxnSp>
      <p:cxnSp>
        <p:nvCxnSpPr>
          <p:cNvPr id="416" name="Google Shape;416;p34"/>
          <p:cNvCxnSpPr/>
          <p:nvPr/>
        </p:nvCxnSpPr>
        <p:spPr>
          <a:xfrm flipH="1">
            <a:off x="5657275" y="896050"/>
            <a:ext cx="134400" cy="371700"/>
          </a:xfrm>
          <a:prstGeom prst="straightConnector1">
            <a:avLst/>
          </a:prstGeom>
          <a:noFill/>
          <a:ln w="9525" cap="flat" cmpd="sng">
            <a:solidFill>
              <a:srgbClr val="FF0000"/>
            </a:solidFill>
            <a:prstDash val="solid"/>
            <a:round/>
            <a:headEnd type="none" w="med" len="med"/>
            <a:tailEnd type="triangle" w="med" len="med"/>
          </a:ln>
          <a:effectLst>
            <a:outerShdw blurRad="57150" dist="19050" dir="5400000" algn="bl" rotWithShape="0">
              <a:srgbClr val="FF0000">
                <a:alpha val="50000"/>
              </a:srgbClr>
            </a:outerShdw>
            <a:reflection endPos="30000" dist="38100" dir="5400000" fadeDir="5400012" sy="-100000" algn="bl" rotWithShape="0"/>
          </a:effectLst>
        </p:spPr>
      </p:cxnSp>
      <p:cxnSp>
        <p:nvCxnSpPr>
          <p:cNvPr id="417" name="Google Shape;417;p34"/>
          <p:cNvCxnSpPr/>
          <p:nvPr/>
        </p:nvCxnSpPr>
        <p:spPr>
          <a:xfrm flipH="1">
            <a:off x="2907400" y="1823075"/>
            <a:ext cx="134400" cy="371700"/>
          </a:xfrm>
          <a:prstGeom prst="straightConnector1">
            <a:avLst/>
          </a:prstGeom>
          <a:noFill/>
          <a:ln w="9525" cap="flat" cmpd="sng">
            <a:solidFill>
              <a:srgbClr val="FF0000"/>
            </a:solidFill>
            <a:prstDash val="solid"/>
            <a:round/>
            <a:headEnd type="none" w="med" len="med"/>
            <a:tailEnd type="triangle" w="med" len="med"/>
          </a:ln>
        </p:spPr>
      </p:cxnSp>
      <p:cxnSp>
        <p:nvCxnSpPr>
          <p:cNvPr id="418" name="Google Shape;418;p34"/>
          <p:cNvCxnSpPr/>
          <p:nvPr/>
        </p:nvCxnSpPr>
        <p:spPr>
          <a:xfrm flipH="1">
            <a:off x="5394000" y="1626825"/>
            <a:ext cx="134400" cy="371700"/>
          </a:xfrm>
          <a:prstGeom prst="straightConnector1">
            <a:avLst/>
          </a:prstGeom>
          <a:noFill/>
          <a:ln w="9525" cap="flat" cmpd="sng">
            <a:solidFill>
              <a:srgbClr val="FF0000"/>
            </a:solidFill>
            <a:prstDash val="solid"/>
            <a:round/>
            <a:headEnd type="none" w="med" len="med"/>
            <a:tailEnd type="triangle" w="med" len="med"/>
          </a:ln>
        </p:spPr>
      </p:cxnSp>
      <p:cxnSp>
        <p:nvCxnSpPr>
          <p:cNvPr id="419" name="Google Shape;419;p34"/>
          <p:cNvCxnSpPr/>
          <p:nvPr/>
        </p:nvCxnSpPr>
        <p:spPr>
          <a:xfrm flipH="1">
            <a:off x="4751850" y="3962125"/>
            <a:ext cx="134400" cy="371700"/>
          </a:xfrm>
          <a:prstGeom prst="straightConnector1">
            <a:avLst/>
          </a:prstGeom>
          <a:noFill/>
          <a:ln w="9525" cap="flat" cmpd="sng">
            <a:solidFill>
              <a:srgbClr val="38761D"/>
            </a:solidFill>
            <a:prstDash val="solid"/>
            <a:round/>
            <a:headEnd type="none" w="med" len="med"/>
            <a:tailEnd type="triangle" w="med" len="med"/>
          </a:ln>
        </p:spPr>
      </p:cxnSp>
      <p:cxnSp>
        <p:nvCxnSpPr>
          <p:cNvPr id="420" name="Google Shape;420;p34"/>
          <p:cNvCxnSpPr/>
          <p:nvPr/>
        </p:nvCxnSpPr>
        <p:spPr>
          <a:xfrm flipH="1">
            <a:off x="1874575" y="1626825"/>
            <a:ext cx="134400" cy="371700"/>
          </a:xfrm>
          <a:prstGeom prst="straightConnector1">
            <a:avLst/>
          </a:prstGeom>
          <a:noFill/>
          <a:ln w="9525" cap="flat" cmpd="sng">
            <a:solidFill>
              <a:srgbClr val="FF0000"/>
            </a:solidFill>
            <a:prstDash val="solid"/>
            <a:round/>
            <a:headEnd type="none" w="med" len="med"/>
            <a:tailEnd type="triangle" w="med" len="med"/>
          </a:ln>
        </p:spPr>
      </p:cxnSp>
      <p:cxnSp>
        <p:nvCxnSpPr>
          <p:cNvPr id="421" name="Google Shape;421;p34"/>
          <p:cNvCxnSpPr/>
          <p:nvPr/>
        </p:nvCxnSpPr>
        <p:spPr>
          <a:xfrm flipH="1">
            <a:off x="4357800" y="4060750"/>
            <a:ext cx="134400" cy="371700"/>
          </a:xfrm>
          <a:prstGeom prst="straightConnector1">
            <a:avLst/>
          </a:prstGeom>
          <a:noFill/>
          <a:ln w="9525" cap="flat" cmpd="sng">
            <a:solidFill>
              <a:srgbClr val="38761D"/>
            </a:solidFill>
            <a:prstDash val="solid"/>
            <a:round/>
            <a:headEnd type="none" w="med" len="med"/>
            <a:tailEnd type="triangle" w="med" len="med"/>
          </a:ln>
        </p:spPr>
      </p:cxnSp>
      <p:cxnSp>
        <p:nvCxnSpPr>
          <p:cNvPr id="422" name="Google Shape;422;p34"/>
          <p:cNvCxnSpPr/>
          <p:nvPr/>
        </p:nvCxnSpPr>
        <p:spPr>
          <a:xfrm flipH="1">
            <a:off x="2246625" y="4060750"/>
            <a:ext cx="134400" cy="371700"/>
          </a:xfrm>
          <a:prstGeom prst="straightConnector1">
            <a:avLst/>
          </a:prstGeom>
          <a:noFill/>
          <a:ln w="9525" cap="flat" cmpd="sng">
            <a:solidFill>
              <a:srgbClr val="38761D"/>
            </a:solidFill>
            <a:prstDash val="solid"/>
            <a:round/>
            <a:headEnd type="none" w="med" len="med"/>
            <a:tailEnd type="triangle" w="med" len="med"/>
          </a:ln>
        </p:spPr>
      </p:cxnSp>
      <p:cxnSp>
        <p:nvCxnSpPr>
          <p:cNvPr id="423" name="Google Shape;423;p34"/>
          <p:cNvCxnSpPr/>
          <p:nvPr/>
        </p:nvCxnSpPr>
        <p:spPr>
          <a:xfrm flipH="1">
            <a:off x="3884525" y="4060750"/>
            <a:ext cx="134400" cy="371700"/>
          </a:xfrm>
          <a:prstGeom prst="straightConnector1">
            <a:avLst/>
          </a:prstGeom>
          <a:noFill/>
          <a:ln w="9525" cap="flat" cmpd="sng">
            <a:solidFill>
              <a:srgbClr val="38761D"/>
            </a:solidFill>
            <a:prstDash val="solid"/>
            <a:round/>
            <a:headEnd type="none" w="med" len="med"/>
            <a:tailEnd type="triangle" w="med" len="med"/>
          </a:ln>
        </p:spPr>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427"/>
        <p:cNvGrpSpPr/>
        <p:nvPr/>
      </p:nvGrpSpPr>
      <p:grpSpPr>
        <a:xfrm>
          <a:off x="0" y="0"/>
          <a:ext cx="0" cy="0"/>
          <a:chOff x="0" y="0"/>
          <a:chExt cx="0" cy="0"/>
        </a:xfrm>
      </p:grpSpPr>
      <p:sp>
        <p:nvSpPr>
          <p:cNvPr id="428" name="Google Shape;428;p35"/>
          <p:cNvSpPr txBox="1">
            <a:spLocks noGrp="1"/>
          </p:cNvSpPr>
          <p:nvPr>
            <p:ph type="title"/>
          </p:nvPr>
        </p:nvSpPr>
        <p:spPr>
          <a:xfrm>
            <a:off x="1303800" y="65175"/>
            <a:ext cx="7630200" cy="69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Monthly energy consumption per year ermonth</a:t>
            </a:r>
            <a:endParaRPr/>
          </a:p>
        </p:txBody>
      </p:sp>
      <p:pic>
        <p:nvPicPr>
          <p:cNvPr id="429" name="Google Shape;429;p35"/>
          <p:cNvPicPr preferRelativeResize="0"/>
          <p:nvPr/>
        </p:nvPicPr>
        <p:blipFill>
          <a:blip r:embed="rId3">
            <a:alphaModFix/>
          </a:blip>
          <a:stretch>
            <a:fillRect/>
          </a:stretch>
        </p:blipFill>
        <p:spPr>
          <a:xfrm>
            <a:off x="1300450" y="609875"/>
            <a:ext cx="6652350" cy="4465326"/>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6"/>
          <p:cNvSpPr txBox="1">
            <a:spLocks noGrp="1"/>
          </p:cNvSpPr>
          <p:nvPr>
            <p:ph type="title" idx="4294967295"/>
          </p:nvPr>
        </p:nvSpPr>
        <p:spPr>
          <a:xfrm>
            <a:off x="1303800" y="369975"/>
            <a:ext cx="7030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Total building permits issued</a:t>
            </a:r>
            <a:endParaRPr sz="2400"/>
          </a:p>
        </p:txBody>
      </p:sp>
      <p:pic>
        <p:nvPicPr>
          <p:cNvPr id="435" name="Google Shape;435;p36"/>
          <p:cNvPicPr preferRelativeResize="0"/>
          <p:nvPr/>
        </p:nvPicPr>
        <p:blipFill>
          <a:blip r:embed="rId3">
            <a:alphaModFix/>
          </a:blip>
          <a:stretch>
            <a:fillRect/>
          </a:stretch>
        </p:blipFill>
        <p:spPr>
          <a:xfrm>
            <a:off x="636475" y="1269675"/>
            <a:ext cx="8346626" cy="3530925"/>
          </a:xfrm>
          <a:prstGeom prst="rect">
            <a:avLst/>
          </a:prstGeom>
          <a:noFill/>
          <a:ln>
            <a:noFill/>
          </a:ln>
        </p:spPr>
      </p:pic>
      <p:cxnSp>
        <p:nvCxnSpPr>
          <p:cNvPr id="436" name="Google Shape;436;p36"/>
          <p:cNvCxnSpPr/>
          <p:nvPr/>
        </p:nvCxnSpPr>
        <p:spPr>
          <a:xfrm flipH="1">
            <a:off x="1680875" y="1692075"/>
            <a:ext cx="224100" cy="403500"/>
          </a:xfrm>
          <a:prstGeom prst="straightConnector1">
            <a:avLst/>
          </a:prstGeom>
          <a:noFill/>
          <a:ln w="9525" cap="flat" cmpd="sng">
            <a:solidFill>
              <a:srgbClr val="FF0000"/>
            </a:solidFill>
            <a:prstDash val="solid"/>
            <a:round/>
            <a:headEnd type="none" w="med" len="med"/>
            <a:tailEnd type="triangle" w="med" len="med"/>
          </a:ln>
        </p:spPr>
      </p:cxnSp>
      <p:cxnSp>
        <p:nvCxnSpPr>
          <p:cNvPr id="437" name="Google Shape;437;p36"/>
          <p:cNvCxnSpPr/>
          <p:nvPr/>
        </p:nvCxnSpPr>
        <p:spPr>
          <a:xfrm flipH="1">
            <a:off x="5385325" y="2207550"/>
            <a:ext cx="15900" cy="466200"/>
          </a:xfrm>
          <a:prstGeom prst="straightConnector1">
            <a:avLst/>
          </a:prstGeom>
          <a:noFill/>
          <a:ln w="9525" cap="flat" cmpd="sng">
            <a:solidFill>
              <a:srgbClr val="FF0000"/>
            </a:solidFill>
            <a:prstDash val="solid"/>
            <a:round/>
            <a:headEnd type="none" w="med" len="med"/>
            <a:tailEnd type="triangle" w="med" len="med"/>
          </a:ln>
        </p:spPr>
      </p:cxnSp>
      <p:cxnSp>
        <p:nvCxnSpPr>
          <p:cNvPr id="438" name="Google Shape;438;p36"/>
          <p:cNvCxnSpPr/>
          <p:nvPr/>
        </p:nvCxnSpPr>
        <p:spPr>
          <a:xfrm flipH="1">
            <a:off x="6210225" y="2327400"/>
            <a:ext cx="94200" cy="488700"/>
          </a:xfrm>
          <a:prstGeom prst="straightConnector1">
            <a:avLst/>
          </a:prstGeom>
          <a:noFill/>
          <a:ln w="9525" cap="flat" cmpd="sng">
            <a:solidFill>
              <a:srgbClr val="FF0000"/>
            </a:solidFill>
            <a:prstDash val="solid"/>
            <a:round/>
            <a:headEnd type="none" w="med" len="med"/>
            <a:tailEnd type="triangle" w="med" len="med"/>
          </a:ln>
        </p:spPr>
      </p:cxnSp>
      <p:cxnSp>
        <p:nvCxnSpPr>
          <p:cNvPr id="439" name="Google Shape;439;p36"/>
          <p:cNvCxnSpPr/>
          <p:nvPr/>
        </p:nvCxnSpPr>
        <p:spPr>
          <a:xfrm>
            <a:off x="4986625" y="2801475"/>
            <a:ext cx="13500" cy="477900"/>
          </a:xfrm>
          <a:prstGeom prst="straightConnector1">
            <a:avLst/>
          </a:prstGeom>
          <a:noFill/>
          <a:ln w="9525" cap="flat" cmpd="sng">
            <a:solidFill>
              <a:srgbClr val="FF0000"/>
            </a:solidFill>
            <a:prstDash val="solid"/>
            <a:round/>
            <a:headEnd type="none" w="med" len="med"/>
            <a:tailEnd type="triangle" w="med" len="med"/>
          </a:ln>
        </p:spPr>
      </p:cxnSp>
      <p:cxnSp>
        <p:nvCxnSpPr>
          <p:cNvPr id="440" name="Google Shape;440;p36"/>
          <p:cNvCxnSpPr/>
          <p:nvPr/>
        </p:nvCxnSpPr>
        <p:spPr>
          <a:xfrm flipH="1">
            <a:off x="2023900" y="3417800"/>
            <a:ext cx="49200" cy="4326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7"/>
          <p:cNvSpPr txBox="1">
            <a:spLocks noGrp="1"/>
          </p:cNvSpPr>
          <p:nvPr>
            <p:ph type="title" idx="4294967295"/>
          </p:nvPr>
        </p:nvSpPr>
        <p:spPr>
          <a:xfrm>
            <a:off x="1303800" y="141375"/>
            <a:ext cx="7030500" cy="6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Total energy consumption per zip code</a:t>
            </a:r>
            <a:endParaRPr/>
          </a:p>
        </p:txBody>
      </p:sp>
      <p:pic>
        <p:nvPicPr>
          <p:cNvPr id="446" name="Google Shape;446;p37"/>
          <p:cNvPicPr preferRelativeResize="0"/>
          <p:nvPr/>
        </p:nvPicPr>
        <p:blipFill>
          <a:blip r:embed="rId3">
            <a:alphaModFix/>
          </a:blip>
          <a:stretch>
            <a:fillRect/>
          </a:stretch>
        </p:blipFill>
        <p:spPr>
          <a:xfrm>
            <a:off x="1198075" y="925350"/>
            <a:ext cx="7591326" cy="4139450"/>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8"/>
          <p:cNvSpPr txBox="1">
            <a:spLocks noGrp="1"/>
          </p:cNvSpPr>
          <p:nvPr>
            <p:ph type="title"/>
          </p:nvPr>
        </p:nvSpPr>
        <p:spPr>
          <a:xfrm>
            <a:off x="1303800" y="141375"/>
            <a:ext cx="7030500" cy="79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Residential annual energy consumption per zip code</a:t>
            </a:r>
            <a:endParaRPr sz="2400" dirty="0"/>
          </a:p>
        </p:txBody>
      </p:sp>
      <p:sp>
        <p:nvSpPr>
          <p:cNvPr id="452" name="Google Shape;452;p38"/>
          <p:cNvSpPr txBox="1">
            <a:spLocks noGrp="1"/>
          </p:cNvSpPr>
          <p:nvPr>
            <p:ph type="body" idx="1"/>
          </p:nvPr>
        </p:nvSpPr>
        <p:spPr>
          <a:xfrm>
            <a:off x="470150" y="1331125"/>
            <a:ext cx="7864200" cy="320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53" name="Google Shape;453;p38"/>
          <p:cNvPicPr preferRelativeResize="0"/>
          <p:nvPr/>
        </p:nvPicPr>
        <p:blipFill>
          <a:blip r:embed="rId3">
            <a:alphaModFix/>
          </a:blip>
          <a:stretch>
            <a:fillRect/>
          </a:stretch>
        </p:blipFill>
        <p:spPr>
          <a:xfrm>
            <a:off x="270825" y="1229075"/>
            <a:ext cx="8776776" cy="3762024"/>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9"/>
          <p:cNvSpPr txBox="1">
            <a:spLocks noGrp="1"/>
          </p:cNvSpPr>
          <p:nvPr>
            <p:ph type="title"/>
          </p:nvPr>
        </p:nvSpPr>
        <p:spPr>
          <a:xfrm>
            <a:off x="1303800" y="-1102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 name="Google Shape;459;p39"/>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60" name="Google Shape;460;p39"/>
          <p:cNvPicPr preferRelativeResize="0"/>
          <p:nvPr/>
        </p:nvPicPr>
        <p:blipFill>
          <a:blip r:embed="rId3">
            <a:alphaModFix/>
          </a:blip>
          <a:stretch>
            <a:fillRect/>
          </a:stretch>
        </p:blipFill>
        <p:spPr>
          <a:xfrm>
            <a:off x="966484" y="979575"/>
            <a:ext cx="7460342" cy="408277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
            <a:lum/>
          </a:blip>
          <a:srcRect/>
          <a:stretch>
            <a:fillRect t="-22000" b="-22000"/>
          </a:stretch>
        </a:blipFill>
        <a:effectLst/>
      </p:bgPr>
    </p:bg>
    <p:spTree>
      <p:nvGrpSpPr>
        <p:cNvPr id="1" name="Shape 295"/>
        <p:cNvGrpSpPr/>
        <p:nvPr/>
      </p:nvGrpSpPr>
      <p:grpSpPr>
        <a:xfrm>
          <a:off x="0" y="0"/>
          <a:ext cx="0" cy="0"/>
          <a:chOff x="0" y="0"/>
          <a:chExt cx="0" cy="0"/>
        </a:xfrm>
      </p:grpSpPr>
      <p:sp>
        <p:nvSpPr>
          <p:cNvPr id="296" name="Google Shape;296;p16"/>
          <p:cNvSpPr txBox="1">
            <a:spLocks noGrp="1"/>
          </p:cNvSpPr>
          <p:nvPr>
            <p:ph type="title" idx="4294967295"/>
          </p:nvPr>
        </p:nvSpPr>
        <p:spPr>
          <a:xfrm>
            <a:off x="1303800" y="369975"/>
            <a:ext cx="7030500" cy="76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Agenda</a:t>
            </a:r>
            <a:endParaRPr sz="2400" dirty="0"/>
          </a:p>
        </p:txBody>
      </p:sp>
      <p:sp>
        <p:nvSpPr>
          <p:cNvPr id="297" name="Google Shape;297;p16"/>
          <p:cNvSpPr txBox="1"/>
          <p:nvPr/>
        </p:nvSpPr>
        <p:spPr>
          <a:xfrm>
            <a:off x="340963" y="1082490"/>
            <a:ext cx="8597087" cy="3325200"/>
          </a:xfrm>
          <a:prstGeom prst="rect">
            <a:avLst/>
          </a:prstGeom>
          <a:solidFill>
            <a:srgbClr val="FFFFFF"/>
          </a:solidFill>
          <a:ln>
            <a:noFill/>
          </a:ln>
        </p:spPr>
        <p:txBody>
          <a:bodyPr spcFirstLastPara="1" wrap="square" lIns="91425" tIns="91425" rIns="91425" bIns="91425" anchor="t" anchorCtr="0">
            <a:noAutofit/>
          </a:bodyPr>
          <a:lstStyle/>
          <a:p>
            <a:pPr marL="400050" lvl="0" indent="-285750" algn="l" rtl="0">
              <a:lnSpc>
                <a:spcPct val="150000"/>
              </a:lnSpc>
              <a:spcBef>
                <a:spcPts val="0"/>
              </a:spcBef>
              <a:spcAft>
                <a:spcPts val="0"/>
              </a:spcAft>
              <a:buClr>
                <a:srgbClr val="695D46"/>
              </a:buClr>
              <a:buSzPts val="1800"/>
              <a:buFont typeface="Wingdings" pitchFamily="2" charset="2"/>
              <a:buChar char="v"/>
            </a:pPr>
            <a:r>
              <a:rPr lang="en" sz="1800" dirty="0">
                <a:solidFill>
                  <a:schemeClr val="bg2">
                    <a:lumMod val="50000"/>
                  </a:schemeClr>
                </a:solidFill>
              </a:rPr>
              <a:t>Classify consumers to different types</a:t>
            </a:r>
            <a:endParaRPr sz="1800" dirty="0">
              <a:solidFill>
                <a:schemeClr val="bg2">
                  <a:lumMod val="50000"/>
                </a:schemeClr>
              </a:solidFill>
            </a:endParaRPr>
          </a:p>
          <a:p>
            <a:pPr marL="457200" lvl="0" indent="-342900" algn="l" rtl="0">
              <a:lnSpc>
                <a:spcPct val="150000"/>
              </a:lnSpc>
              <a:spcBef>
                <a:spcPts val="0"/>
              </a:spcBef>
              <a:spcAft>
                <a:spcPts val="0"/>
              </a:spcAft>
              <a:buClr>
                <a:srgbClr val="695D46"/>
              </a:buClr>
              <a:buSzPts val="1800"/>
              <a:buChar char="❖"/>
            </a:pPr>
            <a:r>
              <a:rPr lang="en" sz="1800" dirty="0">
                <a:solidFill>
                  <a:schemeClr val="bg2">
                    <a:lumMod val="50000"/>
                  </a:schemeClr>
                </a:solidFill>
              </a:rPr>
              <a:t>Analyze trends and total annual electric consumption </a:t>
            </a:r>
            <a:endParaRPr sz="1800" dirty="0">
              <a:solidFill>
                <a:schemeClr val="bg2">
                  <a:lumMod val="50000"/>
                </a:schemeClr>
              </a:solidFill>
            </a:endParaRPr>
          </a:p>
          <a:p>
            <a:pPr marL="457200" lvl="0" indent="-342900" algn="l" rtl="0">
              <a:lnSpc>
                <a:spcPct val="150000"/>
              </a:lnSpc>
              <a:spcBef>
                <a:spcPts val="0"/>
              </a:spcBef>
              <a:spcAft>
                <a:spcPts val="0"/>
              </a:spcAft>
              <a:buClr>
                <a:srgbClr val="695D46"/>
              </a:buClr>
              <a:buSzPts val="1800"/>
              <a:buChar char="❖"/>
            </a:pPr>
            <a:r>
              <a:rPr lang="en" sz="1800" dirty="0">
                <a:solidFill>
                  <a:schemeClr val="bg2">
                    <a:lumMod val="50000"/>
                  </a:schemeClr>
                </a:solidFill>
              </a:rPr>
              <a:t>Analyze average annual/monthly energy consumption</a:t>
            </a:r>
            <a:endParaRPr sz="1800" dirty="0">
              <a:solidFill>
                <a:schemeClr val="bg2">
                  <a:lumMod val="50000"/>
                </a:schemeClr>
              </a:solidFill>
            </a:endParaRPr>
          </a:p>
          <a:p>
            <a:pPr marL="457200" lvl="0" indent="-342900" algn="l" rtl="0">
              <a:lnSpc>
                <a:spcPct val="150000"/>
              </a:lnSpc>
              <a:spcBef>
                <a:spcPts val="0"/>
              </a:spcBef>
              <a:spcAft>
                <a:spcPts val="0"/>
              </a:spcAft>
              <a:buClr>
                <a:srgbClr val="695D46"/>
              </a:buClr>
              <a:buSzPts val="1800"/>
              <a:buChar char="❖"/>
            </a:pPr>
            <a:r>
              <a:rPr lang="en" sz="1800" dirty="0">
                <a:solidFill>
                  <a:schemeClr val="bg2">
                    <a:lumMod val="50000"/>
                  </a:schemeClr>
                </a:solidFill>
              </a:rPr>
              <a:t>Show average annual energy consumption per customer type </a:t>
            </a:r>
            <a:endParaRPr sz="1800" dirty="0">
              <a:solidFill>
                <a:schemeClr val="bg2">
                  <a:lumMod val="50000"/>
                </a:schemeClr>
              </a:solidFill>
            </a:endParaRPr>
          </a:p>
          <a:p>
            <a:pPr marL="457200" lvl="0" indent="-342900" algn="l" rtl="0">
              <a:lnSpc>
                <a:spcPct val="150000"/>
              </a:lnSpc>
              <a:spcBef>
                <a:spcPts val="0"/>
              </a:spcBef>
              <a:spcAft>
                <a:spcPts val="0"/>
              </a:spcAft>
              <a:buClr>
                <a:srgbClr val="695D46"/>
              </a:buClr>
              <a:buSzPts val="1800"/>
              <a:buChar char="❖"/>
            </a:pPr>
            <a:r>
              <a:rPr lang="en" sz="1800" dirty="0">
                <a:solidFill>
                  <a:schemeClr val="bg2">
                    <a:lumMod val="50000"/>
                  </a:schemeClr>
                </a:solidFill>
              </a:rPr>
              <a:t>Show insights from the data for NES average energy consumption by zip code</a:t>
            </a:r>
            <a:endParaRPr sz="1800" dirty="0">
              <a:solidFill>
                <a:schemeClr val="bg2">
                  <a:lumMod val="50000"/>
                </a:schemeClr>
              </a:solidFill>
            </a:endParaRPr>
          </a:p>
          <a:p>
            <a:pPr marL="457200" lvl="0" indent="-342900" algn="l" rtl="0">
              <a:lnSpc>
                <a:spcPct val="150000"/>
              </a:lnSpc>
              <a:spcBef>
                <a:spcPts val="0"/>
              </a:spcBef>
              <a:spcAft>
                <a:spcPts val="0"/>
              </a:spcAft>
              <a:buClr>
                <a:srgbClr val="695D46"/>
              </a:buClr>
              <a:buSzPts val="1800"/>
              <a:buChar char="❖"/>
            </a:pPr>
            <a:r>
              <a:rPr lang="en" sz="1800" dirty="0">
                <a:solidFill>
                  <a:schemeClr val="bg2">
                    <a:lumMod val="50000"/>
                  </a:schemeClr>
                </a:solidFill>
              </a:rPr>
              <a:t>The 10 highest and lowest energy consuming zip codes and any key influencers</a:t>
            </a:r>
            <a:endParaRPr sz="1800" dirty="0">
              <a:solidFill>
                <a:schemeClr val="bg2">
                  <a:lumMod val="50000"/>
                </a:schemeClr>
              </a:solidFill>
            </a:endParaRPr>
          </a:p>
          <a:p>
            <a:pPr marL="457200" lvl="0" indent="0" algn="l" rtl="0">
              <a:lnSpc>
                <a:spcPct val="100000"/>
              </a:lnSpc>
              <a:spcBef>
                <a:spcPts val="0"/>
              </a:spcBef>
              <a:spcAft>
                <a:spcPts val="0"/>
              </a:spcAft>
              <a:buNone/>
            </a:pPr>
            <a:endParaRPr sz="1800" dirty="0">
              <a:solidFill>
                <a:schemeClr val="bg2">
                  <a:lumMod val="50000"/>
                </a:schemeClr>
              </a:solidFill>
            </a:endParaRPr>
          </a:p>
          <a:p>
            <a:pPr marL="0" lvl="0" indent="0" algn="l" rtl="0">
              <a:lnSpc>
                <a:spcPct val="150000"/>
              </a:lnSpc>
              <a:spcBef>
                <a:spcPts val="0"/>
              </a:spcBef>
              <a:spcAft>
                <a:spcPts val="0"/>
              </a:spcAft>
              <a:buNone/>
            </a:pPr>
            <a:endParaRPr sz="1800" dirty="0">
              <a:solidFill>
                <a:srgbClr val="695D46"/>
              </a:solidFill>
            </a:endParaRPr>
          </a:p>
          <a:p>
            <a:pPr marL="0" lvl="0" indent="0" algn="l" rtl="0">
              <a:lnSpc>
                <a:spcPct val="150000"/>
              </a:lnSpc>
              <a:spcBef>
                <a:spcPts val="0"/>
              </a:spcBef>
              <a:spcAft>
                <a:spcPts val="0"/>
              </a:spcAft>
              <a:buNone/>
            </a:pPr>
            <a:endParaRPr sz="1800" dirty="0">
              <a:solidFill>
                <a:srgbClr val="695D46"/>
              </a:solidFill>
            </a:endParaRPr>
          </a:p>
        </p:txBody>
      </p:sp>
    </p:spTree>
    <p:extLst>
      <p:ext uri="{BB962C8B-B14F-4D97-AF65-F5344CB8AC3E}">
        <p14:creationId xmlns:p14="http://schemas.microsoft.com/office/powerpoint/2010/main" val="18672869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01"/>
        <p:cNvGrpSpPr/>
        <p:nvPr/>
      </p:nvGrpSpPr>
      <p:grpSpPr>
        <a:xfrm>
          <a:off x="0" y="0"/>
          <a:ext cx="0" cy="0"/>
          <a:chOff x="0" y="0"/>
          <a:chExt cx="0" cy="0"/>
        </a:xfrm>
      </p:grpSpPr>
      <p:sp>
        <p:nvSpPr>
          <p:cNvPr id="302" name="Google Shape;302;p17"/>
          <p:cNvSpPr txBox="1">
            <a:spLocks noGrp="1"/>
          </p:cNvSpPr>
          <p:nvPr>
            <p:ph type="title" idx="4294967295"/>
          </p:nvPr>
        </p:nvSpPr>
        <p:spPr>
          <a:xfrm>
            <a:off x="1303800" y="141375"/>
            <a:ext cx="6324909" cy="5892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Who’s the highest consumer?</a:t>
            </a:r>
            <a:endParaRPr sz="2400" dirty="0"/>
          </a:p>
        </p:txBody>
      </p:sp>
      <p:grpSp>
        <p:nvGrpSpPr>
          <p:cNvPr id="12" name="Group 11">
            <a:extLst>
              <a:ext uri="{FF2B5EF4-FFF2-40B4-BE49-F238E27FC236}">
                <a16:creationId xmlns:a16="http://schemas.microsoft.com/office/drawing/2014/main" id="{1BCD483F-5164-7248-978E-63625E7EB6C1}"/>
              </a:ext>
            </a:extLst>
          </p:cNvPr>
          <p:cNvGrpSpPr/>
          <p:nvPr/>
        </p:nvGrpSpPr>
        <p:grpSpPr>
          <a:xfrm>
            <a:off x="297712" y="1212113"/>
            <a:ext cx="3543473" cy="3402417"/>
            <a:chOff x="131438" y="1222741"/>
            <a:chExt cx="3709747" cy="3401573"/>
          </a:xfrm>
        </p:grpSpPr>
        <p:pic>
          <p:nvPicPr>
            <p:cNvPr id="9" name="Picture 8" descr="A close up of graphics&#10;&#10;Description automatically generated">
              <a:extLst>
                <a:ext uri="{FF2B5EF4-FFF2-40B4-BE49-F238E27FC236}">
                  <a16:creationId xmlns:a16="http://schemas.microsoft.com/office/drawing/2014/main" id="{0A03D8E6-8CB4-DA41-A7E1-A9124C9BBFFA}"/>
                </a:ext>
              </a:extLst>
            </p:cNvPr>
            <p:cNvPicPr>
              <a:picLocks noChangeAspect="1"/>
            </p:cNvPicPr>
            <p:nvPr/>
          </p:nvPicPr>
          <p:blipFill rotWithShape="1">
            <a:blip r:embed="rId4"/>
            <a:srcRect l="4912" t="-1" b="-131"/>
            <a:stretch/>
          </p:blipFill>
          <p:spPr>
            <a:xfrm>
              <a:off x="131438" y="1222741"/>
              <a:ext cx="3709747" cy="3401573"/>
            </a:xfrm>
            <a:prstGeom prst="rect">
              <a:avLst/>
            </a:prstGeom>
          </p:spPr>
        </p:pic>
        <p:grpSp>
          <p:nvGrpSpPr>
            <p:cNvPr id="8" name="Group 7">
              <a:extLst>
                <a:ext uri="{FF2B5EF4-FFF2-40B4-BE49-F238E27FC236}">
                  <a16:creationId xmlns:a16="http://schemas.microsoft.com/office/drawing/2014/main" id="{28C8AF5B-3607-2C48-B108-EF38CEAFB641}"/>
                </a:ext>
              </a:extLst>
            </p:cNvPr>
            <p:cNvGrpSpPr/>
            <p:nvPr/>
          </p:nvGrpSpPr>
          <p:grpSpPr>
            <a:xfrm>
              <a:off x="1289626" y="2312323"/>
              <a:ext cx="1730033" cy="1339455"/>
              <a:chOff x="1300259" y="2331019"/>
              <a:chExt cx="2463275" cy="1463435"/>
            </a:xfrm>
          </p:grpSpPr>
          <p:sp>
            <p:nvSpPr>
              <p:cNvPr id="2" name="TextBox 1">
                <a:extLst>
                  <a:ext uri="{FF2B5EF4-FFF2-40B4-BE49-F238E27FC236}">
                    <a16:creationId xmlns:a16="http://schemas.microsoft.com/office/drawing/2014/main" id="{71CDD06B-4ABE-DD46-AA10-FCBEC5D3D2E5}"/>
                  </a:ext>
                </a:extLst>
              </p:cNvPr>
              <p:cNvSpPr txBox="1"/>
              <p:nvPr/>
            </p:nvSpPr>
            <p:spPr>
              <a:xfrm>
                <a:off x="1609413" y="2331019"/>
                <a:ext cx="1273805" cy="336265"/>
              </a:xfrm>
              <a:prstGeom prst="rect">
                <a:avLst/>
              </a:prstGeom>
              <a:noFill/>
            </p:spPr>
            <p:txBody>
              <a:bodyPr wrap="square" rtlCol="0">
                <a:spAutoFit/>
              </a:bodyPr>
              <a:lstStyle/>
              <a:p>
                <a:r>
                  <a:rPr lang="en-US" dirty="0"/>
                  <a:t>51%</a:t>
                </a:r>
              </a:p>
            </p:txBody>
          </p:sp>
          <p:sp>
            <p:nvSpPr>
              <p:cNvPr id="4" name="TextBox 3">
                <a:extLst>
                  <a:ext uri="{FF2B5EF4-FFF2-40B4-BE49-F238E27FC236}">
                    <a16:creationId xmlns:a16="http://schemas.microsoft.com/office/drawing/2014/main" id="{2C123D8D-DC6F-1F4B-958B-C4367998109C}"/>
                  </a:ext>
                </a:extLst>
              </p:cNvPr>
              <p:cNvSpPr txBox="1"/>
              <p:nvPr/>
            </p:nvSpPr>
            <p:spPr>
              <a:xfrm>
                <a:off x="1300259" y="3458189"/>
                <a:ext cx="903943" cy="336265"/>
              </a:xfrm>
              <a:prstGeom prst="rect">
                <a:avLst/>
              </a:prstGeom>
              <a:noFill/>
            </p:spPr>
            <p:txBody>
              <a:bodyPr wrap="square" rtlCol="0">
                <a:spAutoFit/>
              </a:bodyPr>
              <a:lstStyle/>
              <a:p>
                <a:r>
                  <a:rPr lang="en-US" dirty="0"/>
                  <a:t>27%</a:t>
                </a:r>
              </a:p>
            </p:txBody>
          </p:sp>
          <p:sp>
            <p:nvSpPr>
              <p:cNvPr id="5" name="TextBox 4">
                <a:extLst>
                  <a:ext uri="{FF2B5EF4-FFF2-40B4-BE49-F238E27FC236}">
                    <a16:creationId xmlns:a16="http://schemas.microsoft.com/office/drawing/2014/main" id="{79CA8E38-3A6B-1145-8F48-D16328937B1E}"/>
                  </a:ext>
                </a:extLst>
              </p:cNvPr>
              <p:cNvSpPr txBox="1"/>
              <p:nvPr/>
            </p:nvSpPr>
            <p:spPr>
              <a:xfrm>
                <a:off x="2493685" y="3399300"/>
                <a:ext cx="903943" cy="336265"/>
              </a:xfrm>
              <a:prstGeom prst="rect">
                <a:avLst/>
              </a:prstGeom>
              <a:noFill/>
            </p:spPr>
            <p:txBody>
              <a:bodyPr wrap="square" rtlCol="0">
                <a:spAutoFit/>
              </a:bodyPr>
              <a:lstStyle/>
              <a:p>
                <a:r>
                  <a:rPr lang="en-US" dirty="0"/>
                  <a:t>18%</a:t>
                </a:r>
              </a:p>
            </p:txBody>
          </p:sp>
          <p:sp>
            <p:nvSpPr>
              <p:cNvPr id="6" name="TextBox 5">
                <a:extLst>
                  <a:ext uri="{FF2B5EF4-FFF2-40B4-BE49-F238E27FC236}">
                    <a16:creationId xmlns:a16="http://schemas.microsoft.com/office/drawing/2014/main" id="{7654C4D1-1078-C744-A5C9-69536188960D}"/>
                  </a:ext>
                </a:extLst>
              </p:cNvPr>
              <p:cNvSpPr txBox="1"/>
              <p:nvPr/>
            </p:nvSpPr>
            <p:spPr>
              <a:xfrm>
                <a:off x="3084264" y="2911350"/>
                <a:ext cx="679270" cy="338555"/>
              </a:xfrm>
              <a:prstGeom prst="rect">
                <a:avLst/>
              </a:prstGeom>
              <a:noFill/>
            </p:spPr>
            <p:txBody>
              <a:bodyPr wrap="square" rtlCol="0">
                <a:spAutoFit/>
              </a:bodyPr>
              <a:lstStyle/>
              <a:p>
                <a:r>
                  <a:rPr lang="en-US" dirty="0"/>
                  <a:t>4%</a:t>
                </a:r>
              </a:p>
            </p:txBody>
          </p:sp>
        </p:grpSp>
      </p:grpSp>
      <p:pic>
        <p:nvPicPr>
          <p:cNvPr id="11" name="Picture 10" descr="A screenshot of a social media post&#10;&#10;Description automatically generated">
            <a:extLst>
              <a:ext uri="{FF2B5EF4-FFF2-40B4-BE49-F238E27FC236}">
                <a16:creationId xmlns:a16="http://schemas.microsoft.com/office/drawing/2014/main" id="{0E357E93-A2EF-9843-B89C-EE05765B7C78}"/>
              </a:ext>
            </a:extLst>
          </p:cNvPr>
          <p:cNvPicPr>
            <a:picLocks noChangeAspect="1"/>
          </p:cNvPicPr>
          <p:nvPr/>
        </p:nvPicPr>
        <p:blipFill>
          <a:blip r:embed="rId5"/>
          <a:stretch>
            <a:fillRect/>
          </a:stretch>
        </p:blipFill>
        <p:spPr>
          <a:xfrm>
            <a:off x="4044497" y="1545495"/>
            <a:ext cx="4968065" cy="275438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12"/>
        <p:cNvGrpSpPr/>
        <p:nvPr/>
      </p:nvGrpSpPr>
      <p:grpSpPr>
        <a:xfrm>
          <a:off x="0" y="0"/>
          <a:ext cx="0" cy="0"/>
          <a:chOff x="0" y="0"/>
          <a:chExt cx="0" cy="0"/>
        </a:xfrm>
      </p:grpSpPr>
      <p:sp>
        <p:nvSpPr>
          <p:cNvPr id="313" name="Google Shape;313;p18"/>
          <p:cNvSpPr txBox="1">
            <a:spLocks noGrp="1"/>
          </p:cNvSpPr>
          <p:nvPr>
            <p:ph type="title" idx="4294967295"/>
          </p:nvPr>
        </p:nvSpPr>
        <p:spPr>
          <a:xfrm>
            <a:off x="276600" y="75194"/>
            <a:ext cx="8703300" cy="8130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Annual Energy consumption by commercial and residential customer</a:t>
            </a:r>
            <a:endParaRPr sz="2400" dirty="0"/>
          </a:p>
        </p:txBody>
      </p:sp>
      <p:pic>
        <p:nvPicPr>
          <p:cNvPr id="3" name="Picture 2" descr="A picture containing map&#10;&#10;Description automatically generated">
            <a:extLst>
              <a:ext uri="{FF2B5EF4-FFF2-40B4-BE49-F238E27FC236}">
                <a16:creationId xmlns:a16="http://schemas.microsoft.com/office/drawing/2014/main" id="{887DAAAE-6EC0-FD42-BC6F-0C6B02AA1C38}"/>
              </a:ext>
            </a:extLst>
          </p:cNvPr>
          <p:cNvPicPr>
            <a:picLocks noChangeAspect="1"/>
          </p:cNvPicPr>
          <p:nvPr/>
        </p:nvPicPr>
        <p:blipFill>
          <a:blip r:embed="rId4"/>
          <a:stretch>
            <a:fillRect/>
          </a:stretch>
        </p:blipFill>
        <p:spPr>
          <a:xfrm>
            <a:off x="276600" y="1175652"/>
            <a:ext cx="8688704" cy="3681815"/>
          </a:xfrm>
          <a:prstGeom prst="rect">
            <a:avLst/>
          </a:prstGeom>
        </p:spPr>
      </p:pic>
    </p:spTree>
    <p:extLst>
      <p:ext uri="{BB962C8B-B14F-4D97-AF65-F5344CB8AC3E}">
        <p14:creationId xmlns:p14="http://schemas.microsoft.com/office/powerpoint/2010/main" val="5049011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12"/>
        <p:cNvGrpSpPr/>
        <p:nvPr/>
      </p:nvGrpSpPr>
      <p:grpSpPr>
        <a:xfrm>
          <a:off x="0" y="0"/>
          <a:ext cx="0" cy="0"/>
          <a:chOff x="0" y="0"/>
          <a:chExt cx="0" cy="0"/>
        </a:xfrm>
      </p:grpSpPr>
      <p:sp>
        <p:nvSpPr>
          <p:cNvPr id="313" name="Google Shape;313;p18"/>
          <p:cNvSpPr txBox="1">
            <a:spLocks noGrp="1"/>
          </p:cNvSpPr>
          <p:nvPr>
            <p:ph type="title" idx="4294967295"/>
          </p:nvPr>
        </p:nvSpPr>
        <p:spPr>
          <a:xfrm>
            <a:off x="496388" y="179703"/>
            <a:ext cx="8247017" cy="6476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Year 2016,2017 or 2018 an outlier?</a:t>
            </a:r>
            <a:endParaRPr sz="2400" dirty="0"/>
          </a:p>
        </p:txBody>
      </p:sp>
      <p:pic>
        <p:nvPicPr>
          <p:cNvPr id="6" name="Picture 5" descr="A close up of a map&#10;&#10;Description automatically generated">
            <a:extLst>
              <a:ext uri="{FF2B5EF4-FFF2-40B4-BE49-F238E27FC236}">
                <a16:creationId xmlns:a16="http://schemas.microsoft.com/office/drawing/2014/main" id="{359EE162-9136-B145-AB7A-697B04710D68}"/>
              </a:ext>
            </a:extLst>
          </p:cNvPr>
          <p:cNvPicPr>
            <a:picLocks noChangeAspect="1"/>
          </p:cNvPicPr>
          <p:nvPr/>
        </p:nvPicPr>
        <p:blipFill>
          <a:blip r:embed="rId4"/>
          <a:stretch>
            <a:fillRect/>
          </a:stretch>
        </p:blipFill>
        <p:spPr>
          <a:xfrm>
            <a:off x="209006" y="1055704"/>
            <a:ext cx="8691154" cy="3731632"/>
          </a:xfrm>
          <a:prstGeom prst="rect">
            <a:avLst/>
          </a:prstGeom>
        </p:spPr>
      </p:pic>
    </p:spTree>
    <p:extLst>
      <p:ext uri="{BB962C8B-B14F-4D97-AF65-F5344CB8AC3E}">
        <p14:creationId xmlns:p14="http://schemas.microsoft.com/office/powerpoint/2010/main" val="25742593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24"/>
        <p:cNvGrpSpPr/>
        <p:nvPr/>
      </p:nvGrpSpPr>
      <p:grpSpPr>
        <a:xfrm>
          <a:off x="0" y="0"/>
          <a:ext cx="0" cy="0"/>
          <a:chOff x="0" y="0"/>
          <a:chExt cx="0" cy="0"/>
        </a:xfrm>
      </p:grpSpPr>
      <p:sp>
        <p:nvSpPr>
          <p:cNvPr id="325" name="Google Shape;325;p20"/>
          <p:cNvSpPr txBox="1">
            <a:spLocks noGrp="1"/>
          </p:cNvSpPr>
          <p:nvPr>
            <p:ph type="title" idx="4294967295"/>
          </p:nvPr>
        </p:nvSpPr>
        <p:spPr>
          <a:xfrm>
            <a:off x="47025" y="86441"/>
            <a:ext cx="9008100" cy="62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Avg annual energy consumption by customer type</a:t>
            </a:r>
            <a:endParaRPr sz="2400" dirty="0"/>
          </a:p>
        </p:txBody>
      </p:sp>
      <p:pic>
        <p:nvPicPr>
          <p:cNvPr id="326" name="Google Shape;326;p20"/>
          <p:cNvPicPr preferRelativeResize="0"/>
          <p:nvPr/>
        </p:nvPicPr>
        <p:blipFill>
          <a:blip r:embed="rId4">
            <a:alphaModFix/>
          </a:blip>
          <a:stretch>
            <a:fillRect/>
          </a:stretch>
        </p:blipFill>
        <p:spPr>
          <a:xfrm>
            <a:off x="152400" y="843975"/>
            <a:ext cx="8612615" cy="414712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blip>
          <a:srcRect/>
          <a:stretch>
            <a:fillRect t="-22000" b="-22000"/>
          </a:stretch>
        </a:blipFill>
        <a:effectLst/>
      </p:bgPr>
    </p:bg>
    <p:spTree>
      <p:nvGrpSpPr>
        <p:cNvPr id="1" name="Shape 330"/>
        <p:cNvGrpSpPr/>
        <p:nvPr/>
      </p:nvGrpSpPr>
      <p:grpSpPr>
        <a:xfrm>
          <a:off x="0" y="0"/>
          <a:ext cx="0" cy="0"/>
          <a:chOff x="0" y="0"/>
          <a:chExt cx="0" cy="0"/>
        </a:xfrm>
      </p:grpSpPr>
      <p:pic>
        <p:nvPicPr>
          <p:cNvPr id="331" name="Google Shape;331;p21"/>
          <p:cNvPicPr preferRelativeResize="0"/>
          <p:nvPr/>
        </p:nvPicPr>
        <p:blipFill>
          <a:blip r:embed="rId4">
            <a:alphaModFix/>
          </a:blip>
          <a:stretch>
            <a:fillRect/>
          </a:stretch>
        </p:blipFill>
        <p:spPr>
          <a:xfrm>
            <a:off x="964164" y="1031358"/>
            <a:ext cx="7584413" cy="3878346"/>
          </a:xfrm>
          <a:prstGeom prst="rect">
            <a:avLst/>
          </a:prstGeom>
          <a:noFill/>
          <a:ln>
            <a:noFill/>
          </a:ln>
        </p:spPr>
      </p:pic>
      <p:sp>
        <p:nvSpPr>
          <p:cNvPr id="332" name="Google Shape;332;p21"/>
          <p:cNvSpPr txBox="1"/>
          <p:nvPr/>
        </p:nvSpPr>
        <p:spPr>
          <a:xfrm>
            <a:off x="197149" y="233796"/>
            <a:ext cx="8673900" cy="47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dk2"/>
                </a:solidFill>
                <a:latin typeface="Maven Pro"/>
                <a:ea typeface="Maven Pro"/>
                <a:cs typeface="Maven Pro"/>
                <a:sym typeface="Maven Pro"/>
              </a:rPr>
              <a:t>Avg monthly energy consumption by customer type</a:t>
            </a:r>
            <a:endParaRPr sz="2400" dirty="0">
              <a:latin typeface="Nunito"/>
              <a:ea typeface="Nunito"/>
              <a:cs typeface="Nunito"/>
              <a:sym typeface="Nunito"/>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1275</TotalTime>
  <Words>1264</Words>
  <Application>Microsoft Macintosh PowerPoint</Application>
  <PresentationFormat>On-screen Show (16:9)</PresentationFormat>
  <Paragraphs>131</Paragraphs>
  <Slides>38</Slides>
  <Notes>38</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38</vt:i4>
      </vt:variant>
    </vt:vector>
  </HeadingPairs>
  <TitlesOfParts>
    <vt:vector size="47" baseType="lpstr">
      <vt:lpstr>Times New Roman</vt:lpstr>
      <vt:lpstr>Calibri</vt:lpstr>
      <vt:lpstr>Nunito</vt:lpstr>
      <vt:lpstr>Wingdings</vt:lpstr>
      <vt:lpstr>Arial</vt:lpstr>
      <vt:lpstr>Maven Pro</vt:lpstr>
      <vt:lpstr>Calibri Light</vt:lpstr>
      <vt:lpstr>Momentum</vt:lpstr>
      <vt:lpstr>Office Theme</vt:lpstr>
      <vt:lpstr>PowerPoint Presentation</vt:lpstr>
      <vt:lpstr>Facts</vt:lpstr>
      <vt:lpstr>Nashville electric service(NES) customers</vt:lpstr>
      <vt:lpstr>Agenda</vt:lpstr>
      <vt:lpstr>Who’s the highest consumer?</vt:lpstr>
      <vt:lpstr>Annual Energy consumption by commercial and residential customer</vt:lpstr>
      <vt:lpstr>Year 2016,2017 or 2018 an outlier?</vt:lpstr>
      <vt:lpstr>Avg annual energy consumption by customer type</vt:lpstr>
      <vt:lpstr>PowerPoint Presentation</vt:lpstr>
      <vt:lpstr>Total energy consumption per ZIP Code</vt:lpstr>
      <vt:lpstr>Residential customer avg monthly energy consumption (kWh)</vt:lpstr>
      <vt:lpstr>Avg monthly energy consumption (kWh)</vt:lpstr>
      <vt:lpstr>Nashville weather?</vt:lpstr>
      <vt:lpstr>    Any key influencers of residential ZIP Code energy consumption? </vt:lpstr>
      <vt:lpstr>Top 10: Is there a relationship with proximity? </vt:lpstr>
      <vt:lpstr>Is there a relationship with proximity for lowest 10 ZIP Codes?</vt:lpstr>
      <vt:lpstr>How is energy distribution over the ZIP Codes</vt:lpstr>
      <vt:lpstr>Recommendations</vt:lpstr>
      <vt:lpstr>References </vt:lpstr>
      <vt:lpstr>Tableau viz</vt:lpstr>
      <vt:lpstr>Tableau viz</vt:lpstr>
      <vt:lpstr>Thank You!</vt:lpstr>
      <vt:lpstr>Appendix</vt:lpstr>
      <vt:lpstr>Nashville daily avg population growth</vt:lpstr>
      <vt:lpstr>Challenges</vt:lpstr>
      <vt:lpstr>Annual energy consumption </vt:lpstr>
      <vt:lpstr>Total energy consumption in Nashville (2012-2019)</vt:lpstr>
      <vt:lpstr>Avg monthly energy consumption per ZIP Code</vt:lpstr>
      <vt:lpstr>    Population growth and median income?</vt:lpstr>
      <vt:lpstr> Median age and median home price? </vt:lpstr>
      <vt:lpstr> Unemployment? </vt:lpstr>
      <vt:lpstr>Energy consumption trends over the years</vt:lpstr>
      <vt:lpstr>Residential monthly energy consumption</vt:lpstr>
      <vt:lpstr>Monthly energy consumption per year ermonth</vt:lpstr>
      <vt:lpstr>Total building permits issued</vt:lpstr>
      <vt:lpstr>Total energy consumption per zip code</vt:lpstr>
      <vt:lpstr>Residential annual energy consumption per zip code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Monthly Energy Consumption by Customer Type and Zip Code in Nashville TN</dc:title>
  <cp:lastModifiedBy>Busienei, Peter</cp:lastModifiedBy>
  <cp:revision>75</cp:revision>
  <dcterms:modified xsi:type="dcterms:W3CDTF">2020-01-09T22:51:53Z</dcterms:modified>
</cp:coreProperties>
</file>